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70"/>
  </p:notesMasterIdLst>
  <p:handoutMasterIdLst>
    <p:handoutMasterId r:id="rId71"/>
  </p:handoutMasterIdLst>
  <p:sldIdLst>
    <p:sldId id="567" r:id="rId2"/>
    <p:sldId id="588" r:id="rId3"/>
    <p:sldId id="568" r:id="rId4"/>
    <p:sldId id="581" r:id="rId5"/>
    <p:sldId id="586" r:id="rId6"/>
    <p:sldId id="587" r:id="rId7"/>
    <p:sldId id="627" r:id="rId8"/>
    <p:sldId id="629" r:id="rId9"/>
    <p:sldId id="632" r:id="rId10"/>
    <p:sldId id="635" r:id="rId11"/>
    <p:sldId id="638" r:id="rId12"/>
    <p:sldId id="636" r:id="rId13"/>
    <p:sldId id="639" r:id="rId14"/>
    <p:sldId id="643" r:id="rId15"/>
    <p:sldId id="645" r:id="rId16"/>
    <p:sldId id="646" r:id="rId17"/>
    <p:sldId id="652" r:id="rId18"/>
    <p:sldId id="655" r:id="rId19"/>
    <p:sldId id="657" r:id="rId20"/>
    <p:sldId id="658" r:id="rId21"/>
    <p:sldId id="592" r:id="rId22"/>
    <p:sldId id="619" r:id="rId23"/>
    <p:sldId id="660" r:id="rId24"/>
    <p:sldId id="669" r:id="rId25"/>
    <p:sldId id="668" r:id="rId26"/>
    <p:sldId id="670" r:id="rId27"/>
    <p:sldId id="594" r:id="rId28"/>
    <p:sldId id="671" r:id="rId29"/>
    <p:sldId id="672" r:id="rId30"/>
    <p:sldId id="675" r:id="rId31"/>
    <p:sldId id="611" r:id="rId32"/>
    <p:sldId id="674" r:id="rId33"/>
    <p:sldId id="612" r:id="rId34"/>
    <p:sldId id="616" r:id="rId35"/>
    <p:sldId id="615" r:id="rId36"/>
    <p:sldId id="602" r:id="rId37"/>
    <p:sldId id="677" r:id="rId38"/>
    <p:sldId id="678" r:id="rId39"/>
    <p:sldId id="680" r:id="rId40"/>
    <p:sldId id="682" r:id="rId41"/>
    <p:sldId id="684" r:id="rId42"/>
    <p:sldId id="685" r:id="rId43"/>
    <p:sldId id="686" r:id="rId44"/>
    <p:sldId id="687" r:id="rId45"/>
    <p:sldId id="688" r:id="rId46"/>
    <p:sldId id="689" r:id="rId47"/>
    <p:sldId id="696" r:id="rId48"/>
    <p:sldId id="697" r:id="rId49"/>
    <p:sldId id="699" r:id="rId50"/>
    <p:sldId id="693" r:id="rId51"/>
    <p:sldId id="694" r:id="rId52"/>
    <p:sldId id="695" r:id="rId53"/>
    <p:sldId id="700" r:id="rId54"/>
    <p:sldId id="659" r:id="rId55"/>
    <p:sldId id="701" r:id="rId56"/>
    <p:sldId id="702" r:id="rId57"/>
    <p:sldId id="703" r:id="rId58"/>
    <p:sldId id="704" r:id="rId59"/>
    <p:sldId id="580" r:id="rId60"/>
    <p:sldId id="650" r:id="rId61"/>
    <p:sldId id="589" r:id="rId62"/>
    <p:sldId id="593" r:id="rId63"/>
    <p:sldId id="599" r:id="rId64"/>
    <p:sldId id="676" r:id="rId65"/>
    <p:sldId id="681" r:id="rId66"/>
    <p:sldId id="690" r:id="rId67"/>
    <p:sldId id="622" r:id="rId68"/>
    <p:sldId id="623" r:id="rId69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FF00"/>
    <a:srgbClr val="FF0000"/>
    <a:srgbClr val="FF3712"/>
    <a:srgbClr val="FFFF66"/>
    <a:srgbClr val="FFF7ED"/>
    <a:srgbClr val="66CCFF"/>
    <a:srgbClr val="FF29FE"/>
    <a:srgbClr val="C8DAE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5" autoAdjust="0"/>
    <p:restoredTop sz="98943" autoAdjust="0"/>
  </p:normalViewPr>
  <p:slideViewPr>
    <p:cSldViewPr snapToGrid="0">
      <p:cViewPr>
        <p:scale>
          <a:sx n="100" d="100"/>
          <a:sy n="100" d="100"/>
        </p:scale>
        <p:origin x="-872" y="-416"/>
      </p:cViewPr>
      <p:guideLst>
        <p:guide orient="horz" pos="3654"/>
        <p:guide pos="2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84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Relationship Id="rId2" Type="http://schemas.openxmlformats.org/officeDocument/2006/relationships/image" Target="../media/image7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4" Type="http://schemas.openxmlformats.org/officeDocument/2006/relationships/image" Target="../media/image155.emf"/><Relationship Id="rId5" Type="http://schemas.openxmlformats.org/officeDocument/2006/relationships/image" Target="../media/image156.emf"/><Relationship Id="rId6" Type="http://schemas.openxmlformats.org/officeDocument/2006/relationships/image" Target="../media/image157.emf"/><Relationship Id="rId7" Type="http://schemas.openxmlformats.org/officeDocument/2006/relationships/image" Target="../media/image158.emf"/><Relationship Id="rId8" Type="http://schemas.openxmlformats.org/officeDocument/2006/relationships/image" Target="../media/image159.emf"/><Relationship Id="rId1" Type="http://schemas.openxmlformats.org/officeDocument/2006/relationships/image" Target="../media/image152.emf"/><Relationship Id="rId2" Type="http://schemas.openxmlformats.org/officeDocument/2006/relationships/image" Target="../media/image15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4" Type="http://schemas.openxmlformats.org/officeDocument/2006/relationships/image" Target="../media/image163.emf"/><Relationship Id="rId5" Type="http://schemas.openxmlformats.org/officeDocument/2006/relationships/image" Target="../media/image164.emf"/><Relationship Id="rId6" Type="http://schemas.openxmlformats.org/officeDocument/2006/relationships/image" Target="../media/image165.emf"/><Relationship Id="rId7" Type="http://schemas.openxmlformats.org/officeDocument/2006/relationships/image" Target="../media/image166.emf"/><Relationship Id="rId8" Type="http://schemas.openxmlformats.org/officeDocument/2006/relationships/image" Target="../media/image167.emf"/><Relationship Id="rId9" Type="http://schemas.openxmlformats.org/officeDocument/2006/relationships/image" Target="../media/image168.emf"/><Relationship Id="rId10" Type="http://schemas.openxmlformats.org/officeDocument/2006/relationships/image" Target="../media/image169.emf"/><Relationship Id="rId11" Type="http://schemas.openxmlformats.org/officeDocument/2006/relationships/image" Target="../media/image170.emf"/><Relationship Id="rId1" Type="http://schemas.openxmlformats.org/officeDocument/2006/relationships/image" Target="../media/image160.emf"/><Relationship Id="rId2" Type="http://schemas.openxmlformats.org/officeDocument/2006/relationships/image" Target="../media/image16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4" Type="http://schemas.openxmlformats.org/officeDocument/2006/relationships/image" Target="../media/image177.emf"/><Relationship Id="rId1" Type="http://schemas.openxmlformats.org/officeDocument/2006/relationships/image" Target="../media/image174.emf"/><Relationship Id="rId2" Type="http://schemas.openxmlformats.org/officeDocument/2006/relationships/image" Target="../media/image17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emf"/><Relationship Id="rId2" Type="http://schemas.openxmlformats.org/officeDocument/2006/relationships/image" Target="../media/image1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5/15/12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returned to developing cost</a:t>
            </a:r>
            <a:r>
              <a:rPr lang="en-US" baseline="0" dirty="0" smtClean="0"/>
              <a:t> effective and ECO-friendly eRHIC option with ERL located in the existing RHIC tunnel. We plan to install all magnets for 6 passes and 30 GeV from the start and then build up SRF linac from 1 GeV to 5 GeV per pass.</a:t>
            </a:r>
          </a:p>
          <a:p>
            <a:r>
              <a:rPr lang="en-US" baseline="0" dirty="0" smtClean="0"/>
              <a:t>In this case electrons will pass through the detector halls in the way to the top energy, will collide in up to 3 IRs. Then they will be decelerated to the injection energy and damped.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1AE7A-D00F-BA43-98D1-E43B98DAA703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06EA-6EE6-0A4F-BA30-06C99E6AE658}" type="slidenum">
              <a:rPr lang="it-IT">
                <a:latin typeface="Times New Roman" pitchFamily="-65" charset="0"/>
              </a:rPr>
              <a:pPr/>
              <a:t>27</a:t>
            </a:fld>
            <a:endParaRPr lang="it-IT">
              <a:latin typeface="Times New Roman" pitchFamily="-65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>
                <a:latin typeface="Monaco" charset="0"/>
                <a:cs typeface="Monaco" charset="0"/>
                <a:sym typeface="Monaco" charset="0"/>
              </a:rPr>
              <a:t>\begin{eqnarray*}\sigma_r =  \left( \frac{d^2 \sigma}{dx dQ^2}\right)\ \frac{x Q^4}{2 \pi \alpha^2 [1 + (1-y)^2]}</a:t>
            </a:r>
          </a:p>
          <a:p>
            <a:r>
              <a:rPr lang="en-US">
                <a:latin typeface="Monaco" charset="0"/>
                <a:cs typeface="Monaco" charset="0"/>
                <a:sym typeface="Monaco" charset="0"/>
              </a:rPr>
              <a:t>     &amp;=&amp;  F_2(x, Q^2) - \frac{y^2}{\color{red}{1+(1-y)^2}} F_L(x, Q^2) \\</a:t>
            </a:r>
          </a:p>
          <a:p>
            <a:r>
              <a:rPr lang="en-US">
                <a:latin typeface="Monaco" charset="0"/>
                <a:cs typeface="Monaco" charset="0"/>
                <a:sym typeface="Monaco" charset="0"/>
              </a:rPr>
              <a:t> {}  &amp;=&amp; F_2(x, Q^2) - \frac{y^2}{{\color{red}Y^+}} \ F_L(x, Q^2) \\\end{eqnarray*}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Lowest value of x and Q</a:t>
            </a:r>
            <a:r>
              <a:rPr lang="en-US" sz="16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2 </a:t>
            </a:r>
            <a:r>
              <a:rPr lang="en-US" sz="24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:</a:t>
            </a:r>
          </a:p>
          <a:p>
            <a:r>
              <a:rPr lang="en-US" sz="24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y y</a:t>
            </a:r>
            <a:r>
              <a:rPr lang="en-US" sz="16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2</a:t>
            </a:r>
            <a:r>
              <a:rPr lang="en-US" sz="24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/Y</a:t>
            </a:r>
            <a:r>
              <a:rPr lang="en-US" sz="16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+ </a:t>
            </a:r>
            <a:r>
              <a:rPr lang="en-US" sz="24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proton p</a:t>
            </a:r>
          </a:p>
          <a:p>
            <a:r>
              <a:rPr lang="en-US" sz="24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0.7 0.44 100</a:t>
            </a:r>
          </a:p>
          <a:p>
            <a:r>
              <a:rPr lang="en-US" sz="24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0.54 0.24 130</a:t>
            </a:r>
          </a:p>
          <a:p>
            <a:r>
              <a:rPr lang="en-US" sz="24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0.28 0.28 250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cs typeface="Lucida Grande" charset="0"/>
                <a:sym typeface="Lucida Grande" charset="0"/>
              </a:rPr>
              <a:t>Raju:  Di-hadron correlations are a test of universality because the same measurement in p+A and e+A is sensitive to "dipole" and "quadrupole" operators which are the same for both processes.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600">
                <a:latin typeface="Lucida Grande" charset="0"/>
                <a:cs typeface="Lucida Grande" charset="0"/>
                <a:sym typeface="Lucida Grande" charset="0"/>
              </a:rPr>
              <a:t>Raju:  Di-hadron correlations are a test of universality because the same measurement in p+A and e+A is sensitive to "dipole" and "quadrupole" operators which are the same for both processes.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Evolution in QCD @ JLab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EB45-469B-C445-A2A6-597CC1D4F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Evolution in QCD @ JLab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Evolution in QCD @ JLab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Evolution in QCD @ JLab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Evolution in QCD @ JLab 2012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Evolution in QCD @ JLab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10583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166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0181" y="6483346"/>
            <a:ext cx="297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dirty="0" smtClean="0"/>
              <a:t>Evolution in QCD @ </a:t>
            </a:r>
            <a:r>
              <a:rPr lang="en-US" dirty="0" err="1" smtClean="0"/>
              <a:t>JLab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emf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6.emf"/><Relationship Id="rId6" Type="http://schemas.openxmlformats.org/officeDocument/2006/relationships/image" Target="../media/image6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73.e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74.emf"/><Relationship Id="rId16" Type="http://schemas.openxmlformats.org/officeDocument/2006/relationships/oleObject" Target="../embeddings/oleObject8.bin"/><Relationship Id="rId17" Type="http://schemas.openxmlformats.org/officeDocument/2006/relationships/image" Target="../media/image7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69.emf"/><Relationship Id="rId5" Type="http://schemas.openxmlformats.org/officeDocument/2006/relationships/hyperlink" Target="http://durpdg.dur.ac.uk/hepdata/dvcs.html" TargetMode="External"/><Relationship Id="rId6" Type="http://schemas.openxmlformats.org/officeDocument/2006/relationships/oleObject" Target="../embeddings/oleObject3.bin"/><Relationship Id="rId7" Type="http://schemas.openxmlformats.org/officeDocument/2006/relationships/image" Target="../media/image70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71.emf"/><Relationship Id="rId10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oleObject" Target="../embeddings/oleObject9.bin"/><Relationship Id="rId5" Type="http://schemas.openxmlformats.org/officeDocument/2006/relationships/image" Target="../media/image76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77.emf"/><Relationship Id="rId8" Type="http://schemas.openxmlformats.org/officeDocument/2006/relationships/image" Target="../media/image7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emf"/><Relationship Id="rId3" Type="http://schemas.openxmlformats.org/officeDocument/2006/relationships/image" Target="../media/image9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emf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19.emf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em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gif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emf"/><Relationship Id="rId3" Type="http://schemas.openxmlformats.org/officeDocument/2006/relationships/image" Target="../media/image13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45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4" Type="http://schemas.openxmlformats.org/officeDocument/2006/relationships/image" Target="../media/image150.png"/><Relationship Id="rId5" Type="http://schemas.openxmlformats.org/officeDocument/2006/relationships/image" Target="../media/image15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156.e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157.emf"/><Relationship Id="rId15" Type="http://schemas.openxmlformats.org/officeDocument/2006/relationships/oleObject" Target="../embeddings/oleObject17.bin"/><Relationship Id="rId16" Type="http://schemas.openxmlformats.org/officeDocument/2006/relationships/image" Target="../media/image158.emf"/><Relationship Id="rId17" Type="http://schemas.openxmlformats.org/officeDocument/2006/relationships/oleObject" Target="../embeddings/oleObject18.bin"/><Relationship Id="rId18" Type="http://schemas.openxmlformats.org/officeDocument/2006/relationships/image" Target="../media/image15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11.bin"/><Relationship Id="rId4" Type="http://schemas.openxmlformats.org/officeDocument/2006/relationships/image" Target="../media/image152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53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54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155.emf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2.bin"/><Relationship Id="rId20" Type="http://schemas.openxmlformats.org/officeDocument/2006/relationships/oleObject" Target="../embeddings/oleObject26.bin"/><Relationship Id="rId21" Type="http://schemas.openxmlformats.org/officeDocument/2006/relationships/image" Target="../media/image167.emf"/><Relationship Id="rId22" Type="http://schemas.openxmlformats.org/officeDocument/2006/relationships/oleObject" Target="../embeddings/oleObject27.bin"/><Relationship Id="rId23" Type="http://schemas.openxmlformats.org/officeDocument/2006/relationships/image" Target="../media/image168.emf"/><Relationship Id="rId24" Type="http://schemas.openxmlformats.org/officeDocument/2006/relationships/oleObject" Target="../embeddings/oleObject28.bin"/><Relationship Id="rId25" Type="http://schemas.openxmlformats.org/officeDocument/2006/relationships/image" Target="../media/image169.emf"/><Relationship Id="rId26" Type="http://schemas.openxmlformats.org/officeDocument/2006/relationships/oleObject" Target="../embeddings/oleObject29.bin"/><Relationship Id="rId27" Type="http://schemas.openxmlformats.org/officeDocument/2006/relationships/image" Target="../media/image170.emf"/><Relationship Id="rId10" Type="http://schemas.openxmlformats.org/officeDocument/2006/relationships/image" Target="../media/image163.emf"/><Relationship Id="rId11" Type="http://schemas.openxmlformats.org/officeDocument/2006/relationships/oleObject" Target="../embeddings/oleObject23.bin"/><Relationship Id="rId12" Type="http://schemas.openxmlformats.org/officeDocument/2006/relationships/image" Target="../media/image164.emf"/><Relationship Id="rId13" Type="http://schemas.openxmlformats.org/officeDocument/2006/relationships/image" Target="../media/image171.png"/><Relationship Id="rId14" Type="http://schemas.openxmlformats.org/officeDocument/2006/relationships/image" Target="../media/image172.png"/><Relationship Id="rId15" Type="http://schemas.openxmlformats.org/officeDocument/2006/relationships/image" Target="../media/image173.png"/><Relationship Id="rId16" Type="http://schemas.openxmlformats.org/officeDocument/2006/relationships/oleObject" Target="../embeddings/oleObject24.bin"/><Relationship Id="rId17" Type="http://schemas.openxmlformats.org/officeDocument/2006/relationships/image" Target="../media/image165.emf"/><Relationship Id="rId18" Type="http://schemas.openxmlformats.org/officeDocument/2006/relationships/oleObject" Target="../embeddings/oleObject25.bin"/><Relationship Id="rId19" Type="http://schemas.openxmlformats.org/officeDocument/2006/relationships/image" Target="../media/image16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160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61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16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oleObject" Target="../embeddings/oleObject30.bin"/><Relationship Id="rId5" Type="http://schemas.openxmlformats.org/officeDocument/2006/relationships/image" Target="../media/image174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175.emf"/><Relationship Id="rId8" Type="http://schemas.openxmlformats.org/officeDocument/2006/relationships/oleObject" Target="../embeddings/oleObject32.bin"/><Relationship Id="rId9" Type="http://schemas.openxmlformats.org/officeDocument/2006/relationships/image" Target="../media/image176.emf"/><Relationship Id="rId10" Type="http://schemas.openxmlformats.org/officeDocument/2006/relationships/oleObject" Target="../embeddings/oleObject33.bin"/><Relationship Id="rId11" Type="http://schemas.openxmlformats.org/officeDocument/2006/relationships/image" Target="../media/image17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4" Type="http://schemas.openxmlformats.org/officeDocument/2006/relationships/oleObject" Target="../embeddings/oleObject34.bin"/><Relationship Id="rId5" Type="http://schemas.openxmlformats.org/officeDocument/2006/relationships/image" Target="../media/image179.e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18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emf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242300" cy="15875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dirty="0" smtClean="0"/>
              <a:t>Parton </a:t>
            </a:r>
            <a:r>
              <a:rPr lang="en-US" sz="2400" dirty="0" err="1"/>
              <a:t>femtoscopy</a:t>
            </a:r>
            <a:r>
              <a:rPr lang="en-US" sz="2400" dirty="0"/>
              <a:t> with an EIC </a:t>
            </a:r>
            <a:r>
              <a:rPr lang="en-US" sz="2400" dirty="0" smtClean="0"/>
              <a:t>– 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Latest </a:t>
            </a:r>
            <a:r>
              <a:rPr lang="en-US" sz="2400" dirty="0"/>
              <a:t>results from simulations</a:t>
            </a:r>
            <a:endParaRPr lang="en-US" sz="240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489200" y="2222500"/>
            <a:ext cx="6172200" cy="66675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cap="all" dirty="0" smtClean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</a:rPr>
              <a:t>E.C. Aschenauer </a:t>
            </a:r>
            <a:endParaRPr lang="en-US" cap="all" dirty="0">
              <a:ln w="0"/>
              <a:solidFill>
                <a:srgbClr val="FFFFFF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en-US" cap="all" dirty="0" smtClean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</a:rPr>
              <a:t>for the BNL EIC Science Taskforce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12494" y="1004184"/>
            <a:ext cx="1910948" cy="153570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155" y="953192"/>
            <a:ext cx="7495223" cy="5265422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53768" y="634852"/>
            <a:ext cx="977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EIC might be realized in stages</a:t>
            </a:r>
            <a:r>
              <a:rPr lang="en-US" sz="1600" b="1" dirty="0" smtClean="0">
                <a:solidFill>
                  <a:srgbClr val="0000FF"/>
                </a:solidFill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</a:rPr>
              <a:t>5 x 100 – 5 x 250 </a:t>
            </a:r>
            <a:r>
              <a:rPr lang="en-US" sz="1400" b="1" dirty="0" err="1" smtClean="0">
                <a:solidFill>
                  <a:srgbClr val="0000FF"/>
                </a:solidFill>
              </a:rPr>
              <a:t>GeV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/>
              <a:t>[</a:t>
            </a:r>
            <a:r>
              <a:rPr lang="en-US" sz="1200" dirty="0" err="1" smtClean="0"/>
              <a:t>eRHIC</a:t>
            </a:r>
            <a:r>
              <a:rPr lang="en-US" sz="1200" dirty="0" smtClean="0"/>
              <a:t> </a:t>
            </a:r>
            <a:r>
              <a:rPr lang="en-US" sz="1200" dirty="0" err="1" smtClean="0"/>
              <a:t>stage</a:t>
            </a:r>
            <a:r>
              <a:rPr lang="en-US" sz="1200" dirty="0" err="1"/>
              <a:t>I</a:t>
            </a:r>
            <a:r>
              <a:rPr lang="en-US" sz="1200" dirty="0" smtClean="0"/>
              <a:t>] </a:t>
            </a:r>
            <a:r>
              <a:rPr lang="en-US" sz="1400" dirty="0" smtClean="0"/>
              <a:t>to </a:t>
            </a:r>
            <a:r>
              <a:rPr lang="en-US" sz="1400" b="1" dirty="0" smtClean="0">
                <a:solidFill>
                  <a:srgbClr val="0000FF"/>
                </a:solidFill>
              </a:rPr>
              <a:t>20(30) x 250 </a:t>
            </a:r>
            <a:r>
              <a:rPr lang="en-US" sz="1400" b="1" dirty="0" err="1" smtClean="0">
                <a:solidFill>
                  <a:srgbClr val="0000FF"/>
                </a:solidFill>
              </a:rPr>
              <a:t>GeV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/>
              <a:t>[</a:t>
            </a:r>
            <a:r>
              <a:rPr lang="en-US" sz="1200" dirty="0" err="1" smtClean="0"/>
              <a:t>eRHIC</a:t>
            </a:r>
            <a:r>
              <a:rPr lang="en-US" sz="1200" dirty="0" smtClean="0"/>
              <a:t>]</a:t>
            </a:r>
            <a:endParaRPr lang="en-US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740199" y="5938637"/>
            <a:ext cx="796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unprecedented opportunities in DIS, SIDIS, … with polarized beams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94000" y="1227667"/>
            <a:ext cx="3132666" cy="1526287"/>
            <a:chOff x="941917" y="2868083"/>
            <a:chExt cx="3132666" cy="1526287"/>
          </a:xfrm>
        </p:grpSpPr>
        <p:sp>
          <p:nvSpPr>
            <p:cNvPr id="5" name="Rectangle 4"/>
            <p:cNvSpPr/>
            <p:nvPr/>
          </p:nvSpPr>
          <p:spPr bwMode="auto">
            <a:xfrm>
              <a:off x="941917" y="2868083"/>
              <a:ext cx="3132666" cy="14710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3" name="Gruppierung 12"/>
            <p:cNvGrpSpPr/>
            <p:nvPr/>
          </p:nvGrpSpPr>
          <p:grpSpPr>
            <a:xfrm>
              <a:off x="953066" y="2872475"/>
              <a:ext cx="3100350" cy="1521895"/>
              <a:chOff x="2500172" y="5242897"/>
              <a:chExt cx="2514956" cy="1521895"/>
            </a:xfrm>
          </p:grpSpPr>
          <p:sp>
            <p:nvSpPr>
              <p:cNvPr id="17" name="Textfeld 16"/>
              <p:cNvSpPr txBox="1"/>
              <p:nvPr/>
            </p:nvSpPr>
            <p:spPr>
              <a:xfrm>
                <a:off x="2500172" y="5242897"/>
                <a:ext cx="2514956" cy="1477327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 w="285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novel electroweak probes</a:t>
                </a:r>
              </a:p>
              <a:p>
                <a:pPr algn="ctr"/>
                <a:r>
                  <a:rPr lang="en-US" sz="1400" dirty="0" smtClean="0"/>
                  <a:t>(never been measured before) </a:t>
                </a:r>
              </a:p>
              <a:p>
                <a:pPr algn="ctr"/>
                <a:endParaRPr lang="en-US" sz="1400" dirty="0" smtClean="0"/>
              </a:p>
              <a:p>
                <a:pPr algn="ctr"/>
                <a:endParaRPr lang="en-US" sz="1400" dirty="0" smtClean="0"/>
              </a:p>
              <a:p>
                <a:pPr algn="ctr"/>
                <a:endParaRPr lang="en-US" sz="1400" dirty="0" smtClean="0"/>
              </a:p>
              <a:p>
                <a:pPr algn="ctr"/>
                <a:endParaRPr lang="en-US" dirty="0"/>
              </a:p>
            </p:txBody>
          </p:sp>
          <p:pic>
            <p:nvPicPr>
              <p:cNvPr id="11" name="Bild 10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87812" y="5603487"/>
                <a:ext cx="1232990" cy="1161305"/>
              </a:xfrm>
              <a:prstGeom prst="rect">
                <a:avLst/>
              </a:prstGeom>
            </p:spPr>
          </p:pic>
        </p:grp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present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vs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EIC kinematic coverage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7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bgerundetes Rechteck 22"/>
          <p:cNvSpPr/>
          <p:nvPr/>
        </p:nvSpPr>
        <p:spPr>
          <a:xfrm>
            <a:off x="243426" y="1332379"/>
            <a:ext cx="8604249" cy="4388203"/>
          </a:xfrm>
          <a:prstGeom prst="roundRect">
            <a:avLst>
              <a:gd name="adj" fmla="val 5515"/>
            </a:avLst>
          </a:prstGeom>
          <a:solidFill>
            <a:srgbClr val="FFF7ED"/>
          </a:solidFill>
          <a:ln w="25400"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27849" y="81557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6385" t="10588" r="8687" b="12658"/>
          <a:stretch/>
        </p:blipFill>
        <p:spPr>
          <a:xfrm>
            <a:off x="7810500" y="412760"/>
            <a:ext cx="1185334" cy="92075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524" y="1390634"/>
            <a:ext cx="1277193" cy="106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9226" y="1452660"/>
            <a:ext cx="996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93793" y="849464"/>
            <a:ext cx="667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PEPSI MC </a:t>
            </a:r>
            <a:r>
              <a:rPr lang="en-US" dirty="0" smtClean="0"/>
              <a:t>to generate </a:t>
            </a:r>
            <a:r>
              <a:rPr lang="en-US" b="1" dirty="0" err="1" smtClean="0">
                <a:solidFill>
                  <a:srgbClr val="0000FF"/>
                </a:solidFill>
              </a:rPr>
              <a:t>σ</a:t>
            </a:r>
            <a:r>
              <a:rPr lang="en-US" b="1" baseline="30000" dirty="0" smtClean="0">
                <a:solidFill>
                  <a:srgbClr val="FF0000"/>
                </a:solidFill>
              </a:rPr>
              <a:t>++</a:t>
            </a:r>
            <a:r>
              <a:rPr lang="en-US" dirty="0" smtClean="0"/>
              <a:t>  and </a:t>
            </a:r>
            <a:r>
              <a:rPr lang="en-US" b="1" dirty="0" err="1" smtClean="0">
                <a:solidFill>
                  <a:srgbClr val="0000FF"/>
                </a:solidFill>
              </a:rPr>
              <a:t>σ</a:t>
            </a:r>
            <a:r>
              <a:rPr lang="en-US" b="1" baseline="30000" dirty="0" smtClean="0">
                <a:solidFill>
                  <a:srgbClr val="FF0000"/>
                </a:solidFill>
              </a:rPr>
              <a:t>+-</a:t>
            </a:r>
            <a:r>
              <a:rPr lang="en-US" b="1" baseline="30000" dirty="0" smtClean="0"/>
              <a:t>  </a:t>
            </a:r>
            <a:r>
              <a:rPr lang="en-US" dirty="0" smtClean="0"/>
              <a:t>with LO </a:t>
            </a:r>
            <a:r>
              <a:rPr lang="en-US" dirty="0" smtClean="0">
                <a:solidFill>
                  <a:srgbClr val="0000FF"/>
                </a:solidFill>
              </a:rPr>
              <a:t>GRSV </a:t>
            </a:r>
            <a:r>
              <a:rPr lang="en-US" dirty="0" err="1" smtClean="0">
                <a:solidFill>
                  <a:srgbClr val="0000FF"/>
                </a:solidFill>
              </a:rPr>
              <a:t>PDFs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85813" y="3032724"/>
            <a:ext cx="575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assume modest </a:t>
            </a:r>
            <a:r>
              <a:rPr lang="en-US" b="1" dirty="0" smtClean="0">
                <a:solidFill>
                  <a:srgbClr val="0000FF"/>
                </a:solidFill>
              </a:rPr>
              <a:t>10 fb</a:t>
            </a:r>
            <a:r>
              <a:rPr lang="en-US" b="1" baseline="30000" dirty="0" smtClean="0">
                <a:solidFill>
                  <a:srgbClr val="0000FF"/>
                </a:solidFill>
              </a:rPr>
              <a:t>-1 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/>
              <a:t>for each energy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00FF"/>
                </a:solidFill>
              </a:rPr>
              <a:t>70%</a:t>
            </a:r>
            <a:r>
              <a:rPr lang="en-US" dirty="0" smtClean="0"/>
              <a:t> </a:t>
            </a:r>
            <a:r>
              <a:rPr lang="en-US" sz="1600" dirty="0" smtClean="0"/>
              <a:t>beam polarizations</a:t>
            </a:r>
            <a:endParaRPr lang="en-US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1130430" y="2531737"/>
            <a:ext cx="211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inclusive final-state</a:t>
            </a:r>
            <a:endParaRPr lang="en-US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614295" y="2531737"/>
            <a:ext cx="3639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identified charged </a:t>
            </a:r>
            <a:r>
              <a:rPr lang="en-US" b="1" dirty="0" err="1" smtClean="0"/>
              <a:t>pions</a:t>
            </a:r>
            <a:r>
              <a:rPr lang="en-US" b="1" dirty="0" smtClean="0"/>
              <a:t> and </a:t>
            </a:r>
            <a:r>
              <a:rPr lang="en-US" b="1" dirty="0" err="1" smtClean="0"/>
              <a:t>kaons</a:t>
            </a:r>
            <a:endParaRPr lang="en-US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1091191" y="1738166"/>
            <a:ext cx="659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DIS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075193" y="1738166"/>
            <a:ext cx="92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SIDIS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310366" y="3508662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Q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 &gt; 1 GeV</a:t>
            </a:r>
            <a:r>
              <a:rPr lang="en-US" b="1" baseline="30000" dirty="0" smtClean="0">
                <a:solidFill>
                  <a:srgbClr val="0000FF"/>
                </a:solidFill>
              </a:rPr>
              <a:t>2 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00FF"/>
                </a:solidFill>
              </a:rPr>
              <a:t>0.01 &lt; </a:t>
            </a:r>
            <a:r>
              <a:rPr lang="en-US" b="1" dirty="0" err="1" smtClean="0">
                <a:solidFill>
                  <a:srgbClr val="0000FF"/>
                </a:solidFill>
              </a:rPr>
              <a:t>y</a:t>
            </a:r>
            <a:r>
              <a:rPr lang="en-US" b="1" dirty="0" smtClean="0">
                <a:solidFill>
                  <a:srgbClr val="0000FF"/>
                </a:solidFill>
              </a:rPr>
              <a:t> &lt; 0.95 </a:t>
            </a:r>
            <a:r>
              <a:rPr lang="en-US" dirty="0" smtClean="0"/>
              <a:t>, invariant mass </a:t>
            </a:r>
            <a:r>
              <a:rPr lang="en-US" b="1" dirty="0" smtClean="0">
                <a:solidFill>
                  <a:srgbClr val="0000FF"/>
                </a:solidFill>
              </a:rPr>
              <a:t>W</a:t>
            </a:r>
            <a:r>
              <a:rPr lang="en-US" b="1" baseline="30000" dirty="0" smtClean="0">
                <a:solidFill>
                  <a:srgbClr val="0000FF"/>
                </a:solidFill>
              </a:rPr>
              <a:t>2 </a:t>
            </a:r>
            <a:r>
              <a:rPr lang="en-US" b="1" dirty="0" smtClean="0">
                <a:solidFill>
                  <a:srgbClr val="0000FF"/>
                </a:solidFill>
              </a:rPr>
              <a:t>&gt; 10 GeV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36050" y="4011399"/>
            <a:ext cx="667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depolarization factor </a:t>
            </a:r>
            <a:r>
              <a:rPr lang="en-US" dirty="0" smtClean="0"/>
              <a:t>of virtual photon </a:t>
            </a:r>
            <a:r>
              <a:rPr lang="en-US" b="1" dirty="0" smtClean="0">
                <a:solidFill>
                  <a:srgbClr val="0000FF"/>
                </a:solidFill>
              </a:rPr>
              <a:t>D(y,Q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) &gt; 0.1  </a:t>
            </a:r>
            <a:r>
              <a:rPr lang="en-US" sz="1600" dirty="0" smtClean="0"/>
              <a:t>(cuts on small </a:t>
            </a:r>
            <a:r>
              <a:rPr lang="en-US" sz="1600" dirty="0" err="1" smtClean="0"/>
              <a:t>y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1" name="Textfeld 20"/>
          <p:cNvSpPr txBox="1"/>
          <p:nvPr/>
        </p:nvSpPr>
        <p:spPr>
          <a:xfrm>
            <a:off x="1559843" y="4486670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scattered lepton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1</a:t>
            </a:r>
            <a:r>
              <a:rPr lang="en-US" b="1" baseline="30000" dirty="0" smtClean="0">
                <a:solidFill>
                  <a:srgbClr val="0000FF"/>
                </a:solidFill>
              </a:rPr>
              <a:t>o </a:t>
            </a:r>
            <a:r>
              <a:rPr lang="en-US" b="1" dirty="0" smtClean="0">
                <a:solidFill>
                  <a:srgbClr val="0000FF"/>
                </a:solidFill>
              </a:rPr>
              <a:t>&lt; </a:t>
            </a:r>
            <a:r>
              <a:rPr lang="en-US" b="1" dirty="0" err="1" smtClean="0">
                <a:solidFill>
                  <a:srgbClr val="0000FF"/>
                </a:solidFill>
              </a:rPr>
              <a:t>θ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elec</a:t>
            </a:r>
            <a:r>
              <a:rPr lang="en-US" b="1" dirty="0" smtClean="0">
                <a:solidFill>
                  <a:srgbClr val="0000FF"/>
                </a:solidFill>
              </a:rPr>
              <a:t> &lt; 179</a:t>
            </a:r>
            <a:r>
              <a:rPr lang="en-US" b="1" baseline="30000" dirty="0" smtClean="0">
                <a:solidFill>
                  <a:srgbClr val="0000FF"/>
                </a:solidFill>
              </a:rPr>
              <a:t>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err="1" smtClean="0">
                <a:solidFill>
                  <a:srgbClr val="0000FF"/>
                </a:solidFill>
              </a:rPr>
              <a:t>p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elec</a:t>
            </a:r>
            <a:r>
              <a:rPr lang="en-US" b="1" dirty="0" smtClean="0">
                <a:solidFill>
                  <a:srgbClr val="0000FF"/>
                </a:solidFill>
              </a:rPr>
              <a:t> &gt; 0.5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82126" y="4974006"/>
            <a:ext cx="355206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err="1" smtClean="0"/>
              <a:t>hadron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0000FF"/>
                </a:solidFill>
              </a:rPr>
              <a:t>p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hadr</a:t>
            </a:r>
            <a:r>
              <a:rPr lang="en-US" b="1" dirty="0" smtClean="0">
                <a:solidFill>
                  <a:srgbClr val="0000FF"/>
                </a:solidFill>
              </a:rPr>
              <a:t> &gt; 1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00FF"/>
                </a:solidFill>
              </a:rPr>
              <a:t>0.2 &lt; </a:t>
            </a:r>
            <a:r>
              <a:rPr lang="en-US" b="1" dirty="0" err="1" smtClean="0">
                <a:solidFill>
                  <a:srgbClr val="0000FF"/>
                </a:solidFill>
              </a:rPr>
              <a:t>z</a:t>
            </a:r>
            <a:r>
              <a:rPr lang="en-US" b="1" dirty="0" smtClean="0">
                <a:solidFill>
                  <a:srgbClr val="0000FF"/>
                </a:solidFill>
              </a:rPr>
              <a:t> &lt; 0.9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1</a:t>
            </a:r>
            <a:r>
              <a:rPr lang="en-US" b="1" baseline="30000" dirty="0" smtClean="0">
                <a:solidFill>
                  <a:srgbClr val="0000FF"/>
                </a:solidFill>
              </a:rPr>
              <a:t>0 </a:t>
            </a:r>
            <a:r>
              <a:rPr lang="en-US" b="1" dirty="0" smtClean="0">
                <a:solidFill>
                  <a:srgbClr val="0000FF"/>
                </a:solidFill>
              </a:rPr>
              <a:t>&lt; </a:t>
            </a:r>
            <a:r>
              <a:rPr lang="en-US" b="1" dirty="0" err="1" smtClean="0">
                <a:solidFill>
                  <a:srgbClr val="0000FF"/>
                </a:solidFill>
              </a:rPr>
              <a:t>θ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hadr</a:t>
            </a:r>
            <a:r>
              <a:rPr lang="en-US" b="1" dirty="0" smtClean="0">
                <a:solidFill>
                  <a:srgbClr val="0000FF"/>
                </a:solidFill>
              </a:rPr>
              <a:t> &lt; 179</a:t>
            </a:r>
            <a:r>
              <a:rPr lang="en-US" b="1" baseline="30000" dirty="0" smtClean="0">
                <a:solidFill>
                  <a:srgbClr val="0000FF"/>
                </a:solidFill>
              </a:rPr>
              <a:t>o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rot="16200000" flipH="1">
            <a:off x="2704570" y="2217642"/>
            <a:ext cx="1448409" cy="1165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rot="16200000" flipH="1">
            <a:off x="3066673" y="5293836"/>
            <a:ext cx="724202" cy="1165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0" y="5817381"/>
            <a:ext cx="79688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use rel. uncertainties of data to generate mock data by </a:t>
            </a:r>
            <a:r>
              <a:rPr lang="en-US" sz="1600" b="1" dirty="0" smtClean="0"/>
              <a:t>randomizing</a:t>
            </a:r>
            <a:r>
              <a:rPr lang="en-US" sz="1600" dirty="0" smtClean="0"/>
              <a:t> around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 DSSV+</a:t>
            </a:r>
            <a:r>
              <a:rPr lang="en-US" sz="1600" dirty="0" smtClean="0"/>
              <a:t> </a:t>
            </a:r>
            <a:r>
              <a:rPr lang="en-US" sz="1600" b="1" dirty="0" smtClean="0"/>
              <a:t>by 1-σ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0583" y="6310763"/>
            <a:ext cx="891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b="1" dirty="0" smtClean="0"/>
              <a:t>SIDIS: </a:t>
            </a:r>
            <a:r>
              <a:rPr lang="en-US" sz="1600" dirty="0" smtClean="0"/>
              <a:t>incl. typical </a:t>
            </a:r>
            <a:r>
              <a:rPr lang="en-US" sz="1600" b="1" dirty="0" smtClean="0"/>
              <a:t>5% (10%) uncertainty for </a:t>
            </a:r>
            <a:r>
              <a:rPr lang="en-US" sz="1600" b="1" dirty="0" err="1" smtClean="0"/>
              <a:t>pion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kaon</a:t>
            </a:r>
            <a:r>
              <a:rPr lang="en-US" sz="1600" b="1" dirty="0" smtClean="0"/>
              <a:t>) </a:t>
            </a:r>
            <a:r>
              <a:rPr lang="en-US" sz="1600" b="1" dirty="0" err="1" smtClean="0"/>
              <a:t>frag</a:t>
            </a:r>
            <a:r>
              <a:rPr lang="en-US" sz="1600" b="1" dirty="0" smtClean="0"/>
              <a:t>. </a:t>
            </a:r>
            <a:r>
              <a:rPr lang="en-US" sz="1600" b="1" dirty="0" err="1" smtClean="0"/>
              <a:t>fcts</a:t>
            </a:r>
            <a:r>
              <a:rPr lang="en-US" sz="1600" dirty="0" smtClean="0"/>
              <a:t>  </a:t>
            </a:r>
            <a:r>
              <a:rPr lang="en-US" sz="1200" dirty="0" smtClean="0"/>
              <a:t>(from </a:t>
            </a:r>
            <a:r>
              <a:rPr lang="en-US" sz="1200" dirty="0" smtClean="0">
                <a:solidFill>
                  <a:srgbClr val="0000FF"/>
                </a:solidFill>
              </a:rPr>
              <a:t>DSS</a:t>
            </a:r>
            <a:r>
              <a:rPr lang="en-US" sz="1200" dirty="0" smtClean="0"/>
              <a:t> analysis</a:t>
            </a:r>
            <a:r>
              <a:rPr lang="en-US" sz="1600" dirty="0" smtClean="0"/>
              <a:t>)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preparation of DIS and SIDIS mock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data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5113920" y="1057420"/>
            <a:ext cx="2452314" cy="1303183"/>
            <a:chOff x="3408" y="1776"/>
            <a:chExt cx="2208" cy="1502"/>
          </a:xfrm>
        </p:grpSpPr>
        <p:pic>
          <p:nvPicPr>
            <p:cNvPr id="8" name="Picture 1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776"/>
              <a:ext cx="2160" cy="150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 useBgFill="1"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3408" y="1776"/>
              <a:ext cx="912" cy="672"/>
            </a:xfrm>
            <a:prstGeom prst="rect">
              <a:avLst/>
            </a:prstGeom>
            <a:ln w="2857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tel 1"/>
          <p:cNvSpPr txBox="1">
            <a:spLocks/>
          </p:cNvSpPr>
          <p:nvPr/>
        </p:nvSpPr>
        <p:spPr>
          <a:xfrm>
            <a:off x="227849" y="11651"/>
            <a:ext cx="8732630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0367" y="757222"/>
            <a:ext cx="878958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 follow closely </a:t>
            </a:r>
            <a:r>
              <a:rPr lang="en-US" sz="1600" b="1" dirty="0" smtClean="0">
                <a:solidFill>
                  <a:srgbClr val="0000FF"/>
                </a:solidFill>
              </a:rPr>
              <a:t>DSSV/DSSV+ framework </a:t>
            </a:r>
            <a:r>
              <a:rPr lang="en-US" sz="1400" dirty="0" smtClean="0"/>
              <a:t>[same flexible functional form with possible nodes,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Q</a:t>
            </a:r>
            <a:r>
              <a:rPr lang="en-US" sz="1200" dirty="0" smtClean="0"/>
              <a:t>0, α</a:t>
            </a:r>
            <a:r>
              <a:rPr lang="en-US" sz="1200" baseline="-25000" dirty="0" smtClean="0"/>
              <a:t>s</a:t>
            </a:r>
            <a:r>
              <a:rPr lang="en-US" sz="1400" dirty="0" smtClean="0"/>
              <a:t>]</a:t>
            </a:r>
            <a:r>
              <a:rPr lang="en-US" sz="1600" dirty="0"/>
              <a:t> </a:t>
            </a:r>
            <a:r>
              <a:rPr lang="en-US" sz="1600" dirty="0" smtClean="0"/>
              <a:t>to facilitate comparison of fits with &amp; without EIC mock data</a:t>
            </a:r>
            <a:endParaRPr lang="en-US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122019" y="1447016"/>
            <a:ext cx="5335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use robust </a:t>
            </a:r>
            <a:r>
              <a:rPr lang="en-US" sz="1600" b="1" dirty="0" smtClean="0"/>
              <a:t>Lagrange multiplier method </a:t>
            </a:r>
            <a:r>
              <a:rPr lang="en-US" sz="1600" dirty="0" smtClean="0"/>
              <a:t>to </a:t>
            </a:r>
          </a:p>
          <a:p>
            <a:r>
              <a:rPr lang="en-US" sz="1600" dirty="0" smtClean="0"/>
              <a:t>  estimate PDF uncertainties</a:t>
            </a:r>
          </a:p>
          <a:p>
            <a:r>
              <a:rPr lang="en-US" sz="1600" dirty="0" smtClean="0"/>
              <a:t>  </a:t>
            </a:r>
            <a:r>
              <a:rPr lang="en-US" sz="1400" dirty="0" smtClean="0"/>
              <a:t>same </a:t>
            </a:r>
            <a:r>
              <a:rPr lang="en-US" sz="1400" b="1" dirty="0" smtClean="0">
                <a:solidFill>
                  <a:srgbClr val="0000FF"/>
                </a:solidFill>
              </a:rPr>
              <a:t>Δχ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1400" b="1" dirty="0" smtClean="0">
                <a:solidFill>
                  <a:srgbClr val="0000FF"/>
                </a:solidFill>
              </a:rPr>
              <a:t>=9</a:t>
            </a:r>
            <a:r>
              <a:rPr lang="en-US" sz="1400" dirty="0" smtClean="0"/>
              <a:t> 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as in DSSV to quantify impact of EIC data</a:t>
            </a:r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122019" y="2452840"/>
            <a:ext cx="5713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standard </a:t>
            </a:r>
            <a:r>
              <a:rPr lang="en-US" sz="1600" b="1" dirty="0" smtClean="0"/>
              <a:t>Hessian method </a:t>
            </a:r>
            <a:r>
              <a:rPr lang="en-US" sz="1600" dirty="0" smtClean="0"/>
              <a:t>works also well </a:t>
            </a:r>
          </a:p>
          <a:p>
            <a:r>
              <a:rPr lang="en-US" sz="1600" dirty="0" smtClean="0"/>
              <a:t>  once EIC data are included </a:t>
            </a:r>
            <a:r>
              <a:rPr lang="en-US" sz="1400" dirty="0" smtClean="0"/>
              <a:t>(but not with current data)</a:t>
            </a:r>
            <a:endParaRPr lang="en-US" sz="1600" dirty="0" smtClean="0"/>
          </a:p>
          <a:p>
            <a:r>
              <a:rPr lang="en-US" sz="1600" dirty="0" smtClean="0"/>
              <a:t>  </a:t>
            </a:r>
            <a:r>
              <a:rPr lang="en-US" sz="1400" dirty="0" smtClean="0"/>
              <a:t>uncertainty estimates with both methods very similar</a:t>
            </a:r>
            <a:endParaRPr lang="en-US" sz="1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EDD6"/>
              </a:clrFrom>
              <a:clrTo>
                <a:srgbClr val="FBEDD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5403" y="2351347"/>
            <a:ext cx="1436718" cy="144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6910098" y="2675083"/>
            <a:ext cx="2004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explores vicinity of χ</a:t>
            </a:r>
            <a:r>
              <a:rPr lang="en-US" sz="1100" baseline="30000" dirty="0" smtClean="0"/>
              <a:t>2</a:t>
            </a:r>
            <a:r>
              <a:rPr lang="en-US" sz="1100" dirty="0" smtClean="0"/>
              <a:t> minimum</a:t>
            </a:r>
          </a:p>
          <a:p>
            <a:pPr algn="ctr"/>
            <a:r>
              <a:rPr lang="en-US" sz="1100" dirty="0" smtClean="0"/>
              <a:t>in quadratic approximation</a:t>
            </a: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>
            <a:off x="6595691" y="1416793"/>
            <a:ext cx="457200" cy="1060223"/>
          </a:xfrm>
          <a:custGeom>
            <a:avLst/>
            <a:gdLst>
              <a:gd name="T0" fmla="*/ 457200 w 344"/>
              <a:gd name="T1" fmla="*/ 0 h 1104"/>
              <a:gd name="T2" fmla="*/ 265814 w 344"/>
              <a:gd name="T3" fmla="*/ 318052 h 1104"/>
              <a:gd name="T4" fmla="*/ 138223 w 344"/>
              <a:gd name="T5" fmla="*/ 477078 h 1104"/>
              <a:gd name="T6" fmla="*/ 74428 w 344"/>
              <a:gd name="T7" fmla="*/ 636104 h 1104"/>
              <a:gd name="T8" fmla="*/ 10633 w 344"/>
              <a:gd name="T9" fmla="*/ 795130 h 1104"/>
              <a:gd name="T10" fmla="*/ 10633 w 344"/>
              <a:gd name="T11" fmla="*/ 1007165 h 1104"/>
              <a:gd name="T12" fmla="*/ 10633 w 344"/>
              <a:gd name="T13" fmla="*/ 1166191 h 1104"/>
              <a:gd name="T14" fmla="*/ 10633 w 344"/>
              <a:gd name="T15" fmla="*/ 1219200 h 1104"/>
              <a:gd name="T16" fmla="*/ 10633 w 344"/>
              <a:gd name="T17" fmla="*/ 1166191 h 11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4"/>
              <a:gd name="T28" fmla="*/ 0 h 1104"/>
              <a:gd name="T29" fmla="*/ 344 w 344"/>
              <a:gd name="T30" fmla="*/ 1104 h 11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4" h="1104">
                <a:moveTo>
                  <a:pt x="344" y="0"/>
                </a:moveTo>
                <a:cubicBezTo>
                  <a:pt x="292" y="108"/>
                  <a:pt x="240" y="216"/>
                  <a:pt x="200" y="288"/>
                </a:cubicBezTo>
                <a:cubicBezTo>
                  <a:pt x="160" y="360"/>
                  <a:pt x="128" y="384"/>
                  <a:pt x="104" y="432"/>
                </a:cubicBezTo>
                <a:cubicBezTo>
                  <a:pt x="80" y="480"/>
                  <a:pt x="72" y="528"/>
                  <a:pt x="56" y="576"/>
                </a:cubicBezTo>
                <a:cubicBezTo>
                  <a:pt x="40" y="624"/>
                  <a:pt x="16" y="664"/>
                  <a:pt x="8" y="720"/>
                </a:cubicBezTo>
                <a:cubicBezTo>
                  <a:pt x="0" y="776"/>
                  <a:pt x="8" y="856"/>
                  <a:pt x="8" y="912"/>
                </a:cubicBezTo>
                <a:cubicBezTo>
                  <a:pt x="8" y="968"/>
                  <a:pt x="8" y="1024"/>
                  <a:pt x="8" y="1056"/>
                </a:cubicBezTo>
                <a:cubicBezTo>
                  <a:pt x="8" y="1088"/>
                  <a:pt x="8" y="1104"/>
                  <a:pt x="8" y="1104"/>
                </a:cubicBezTo>
                <a:cubicBezTo>
                  <a:pt x="8" y="1104"/>
                  <a:pt x="8" y="1064"/>
                  <a:pt x="8" y="1056"/>
                </a:cubicBezTo>
              </a:path>
            </a:pathLst>
          </a:custGeom>
          <a:noFill/>
          <a:ln w="38100">
            <a:solidFill>
              <a:srgbClr val="3534B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932309" y="1552846"/>
            <a:ext cx="2121093" cy="61555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buClr>
                <a:srgbClr val="ED071B"/>
              </a:buClr>
              <a:buSzPct val="125000"/>
            </a:pPr>
            <a:r>
              <a:rPr lang="en-US" sz="11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track </a:t>
            </a:r>
            <a:r>
              <a:rPr lang="en-US" sz="11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how</a:t>
            </a:r>
            <a:r>
              <a:rPr lang="en-US" sz="11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fit </a:t>
            </a:r>
            <a:r>
              <a:rPr lang="en-US" sz="11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deteriorates</a:t>
            </a:r>
            <a:r>
              <a:rPr lang="en-US" sz="11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under </a:t>
            </a:r>
          </a:p>
          <a:p>
            <a:pPr algn="ctr" eaLnBrk="0" hangingPunct="0">
              <a:buClr>
                <a:srgbClr val="ED071B"/>
              </a:buClr>
              <a:buSzPct val="125000"/>
            </a:pPr>
            <a:r>
              <a:rPr lang="en-US" sz="11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certain enforced conditions  </a:t>
            </a:r>
          </a:p>
          <a:p>
            <a:pPr algn="ctr" eaLnBrk="0" hangingPunct="0">
              <a:buClr>
                <a:srgbClr val="ED071B"/>
              </a:buClr>
              <a:buSzPct val="125000"/>
            </a:pPr>
            <a:r>
              <a:rPr lang="en-US" sz="1100" dirty="0" smtClean="0">
                <a:ea typeface="Comic Sans MS" charset="0"/>
                <a:cs typeface="Comic Sans MS" charset="0"/>
              </a:rPr>
              <a:t>explores </a:t>
            </a:r>
            <a:r>
              <a:rPr lang="en-US" sz="1100" dirty="0">
                <a:ea typeface="Comic Sans MS" charset="0"/>
                <a:cs typeface="Comic Sans MS" charset="0"/>
              </a:rPr>
              <a:t>the </a:t>
            </a:r>
            <a:r>
              <a:rPr lang="en-US" sz="1100" dirty="0" smtClean="0">
                <a:ea typeface="Comic Sans MS" charset="0"/>
                <a:cs typeface="Comic Sans MS" charset="0"/>
              </a:rPr>
              <a:t>full parameter </a:t>
            </a:r>
            <a:r>
              <a:rPr lang="en-US" sz="1100" dirty="0">
                <a:ea typeface="Comic Sans MS" charset="0"/>
                <a:cs typeface="Comic Sans MS" charset="0"/>
              </a:rPr>
              <a:t>space</a:t>
            </a:r>
            <a:r>
              <a:rPr lang="en-US" sz="1100" dirty="0" smtClean="0">
                <a:ea typeface="Comic Sans MS" charset="0"/>
                <a:cs typeface="Comic Sans MS" charset="0"/>
              </a:rPr>
              <a:t> </a:t>
            </a:r>
            <a:r>
              <a:rPr lang="en-US" sz="1200" dirty="0" smtClean="0">
                <a:ea typeface="Comic Sans MS" charset="0"/>
                <a:cs typeface="Comic Sans MS" charset="0"/>
              </a:rPr>
              <a:t>  </a:t>
            </a:r>
            <a:endParaRPr lang="de-DE" sz="1200" dirty="0">
              <a:ea typeface="Comic Sans MS" charset="0"/>
              <a:cs typeface="Comic Sans MS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992233" y="3387119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cartoons taken from CTEQ</a:t>
            </a:r>
            <a:endParaRPr lang="en-US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122019" y="3325462"/>
            <a:ext cx="3916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all fits performed at </a:t>
            </a:r>
            <a:r>
              <a:rPr lang="en-US" sz="1600" b="1" dirty="0" smtClean="0">
                <a:solidFill>
                  <a:srgbClr val="000000"/>
                </a:solidFill>
              </a:rPr>
              <a:t>NLO accuracy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lvl="0"/>
            <a:r>
              <a:rPr lang="en-US" sz="20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global fits with EIC data &amp; quantifying their impact</a:t>
            </a:r>
            <a:r>
              <a:rPr lang="en-US" sz="2000" i="0" kern="1200" cap="none" dirty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/>
            </a:r>
            <a:br>
              <a:rPr lang="en-US" sz="2000" i="0" kern="1200" cap="none" dirty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</a:br>
            <a:endParaRPr lang="en-US" sz="20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7" name="Textfeld 14"/>
          <p:cNvSpPr txBox="1"/>
          <p:nvPr/>
        </p:nvSpPr>
        <p:spPr>
          <a:xfrm>
            <a:off x="90270" y="3879929"/>
            <a:ext cx="317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discussions later on, recall:</a:t>
            </a:r>
            <a:endParaRPr lang="en-US" b="1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3000" contrast="57000"/>
          </a:blip>
          <a:srcRect/>
          <a:stretch>
            <a:fillRect/>
          </a:stretch>
        </p:blipFill>
        <p:spPr bwMode="auto">
          <a:xfrm>
            <a:off x="950681" y="4311234"/>
            <a:ext cx="6290891" cy="81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624421" y="5128294"/>
            <a:ext cx="6622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for a PDF at </a:t>
            </a:r>
            <a:r>
              <a:rPr lang="en-US" sz="1600" dirty="0" err="1" smtClean="0"/>
              <a:t>x</a:t>
            </a:r>
            <a:r>
              <a:rPr lang="en-US" sz="1600" dirty="0" smtClean="0"/>
              <a:t> = x</a:t>
            </a:r>
            <a:r>
              <a:rPr lang="en-US" sz="1400" baseline="-25000" dirty="0" smtClean="0"/>
              <a:t>0</a:t>
            </a:r>
            <a:r>
              <a:rPr lang="en-US" sz="1600" dirty="0" smtClean="0"/>
              <a:t> DGLAP evolution only cares about </a:t>
            </a:r>
            <a:r>
              <a:rPr lang="en-US" sz="1600" dirty="0" err="1" smtClean="0"/>
              <a:t>x</a:t>
            </a:r>
            <a:r>
              <a:rPr lang="en-US" sz="1600" dirty="0" smtClean="0"/>
              <a:t> values </a:t>
            </a:r>
            <a:r>
              <a:rPr lang="en-US" sz="1600" i="1" dirty="0" smtClean="0"/>
              <a:t>larger</a:t>
            </a:r>
            <a:r>
              <a:rPr lang="en-US" sz="1600" dirty="0" smtClean="0"/>
              <a:t> than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624421" y="5449695"/>
            <a:ext cx="6404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a priori not known down to which value of Q</a:t>
            </a:r>
            <a:r>
              <a:rPr lang="en-US" sz="1600" baseline="30000" dirty="0" smtClean="0"/>
              <a:t>2</a:t>
            </a:r>
            <a:r>
              <a:rPr lang="en-US" sz="1400" baseline="-25000" dirty="0" smtClean="0"/>
              <a:t>min</a:t>
            </a:r>
            <a:r>
              <a:rPr lang="en-US" sz="1600" dirty="0" smtClean="0"/>
              <a:t> DGLAP evolution applies 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752722" y="5780339"/>
            <a:ext cx="702288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expect 1-2 GeV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range (HERA) but might be different for </a:t>
            </a:r>
            <a:r>
              <a:rPr lang="en-US" sz="1400" dirty="0" err="1" smtClean="0"/>
              <a:t>helicity</a:t>
            </a:r>
            <a:r>
              <a:rPr lang="en-US" sz="1400" dirty="0" smtClean="0"/>
              <a:t> </a:t>
            </a:r>
            <a:r>
              <a:rPr lang="en-US" sz="1400" dirty="0" err="1" smtClean="0"/>
              <a:t>PDFs</a:t>
            </a:r>
            <a:endParaRPr lang="en-US" sz="1400" dirty="0" smtClean="0"/>
          </a:p>
          <a:p>
            <a:r>
              <a:rPr lang="en-US" sz="1400" dirty="0" smtClean="0"/>
              <a:t>important to play with Q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min </a:t>
            </a:r>
            <a:r>
              <a:rPr lang="en-US" sz="1400" dirty="0" smtClean="0"/>
              <a:t>to map out region where DGLAP works [needs an EIC to do that]  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2134"/>
            <a:ext cx="4909212" cy="591987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810453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56752" y="3343426"/>
            <a:ext cx="44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400" dirty="0" smtClean="0"/>
              <a:t>bands</a:t>
            </a:r>
            <a:r>
              <a:rPr lang="en-US" sz="1600" dirty="0" smtClean="0"/>
              <a:t> reflect current uncertainties on g</a:t>
            </a:r>
            <a:r>
              <a:rPr lang="en-US" sz="1600" baseline="-25000" dirty="0" smtClean="0"/>
              <a:t>1</a:t>
            </a:r>
            <a:r>
              <a:rPr lang="en-US" sz="1600" baseline="30000" dirty="0" smtClean="0"/>
              <a:t>p</a:t>
            </a:r>
            <a:r>
              <a:rPr lang="en-US" sz="1600" dirty="0" smtClean="0"/>
              <a:t>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   </a:t>
            </a:r>
            <a:r>
              <a:rPr lang="en-US" sz="1200" b="1" dirty="0" smtClean="0">
                <a:solidFill>
                  <a:srgbClr val="0000FF"/>
                </a:solidFill>
              </a:rPr>
              <a:t>DSSV+ estimate</a:t>
            </a:r>
            <a:endParaRPr lang="en-US" sz="1600" b="1" dirty="0" smtClean="0">
              <a:solidFill>
                <a:srgbClr val="0000FF"/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89498"/>
              </p:ext>
            </p:extLst>
          </p:nvPr>
        </p:nvGraphicFramePr>
        <p:xfrm>
          <a:off x="4701357" y="1345740"/>
          <a:ext cx="4442643" cy="16916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98565"/>
                <a:gridCol w="955878"/>
                <a:gridCol w="248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</a:t>
                      </a:r>
                      <a:r>
                        <a:rPr lang="en-US" sz="1600" baseline="-25000" dirty="0" err="1" smtClean="0"/>
                        <a:t>e</a:t>
                      </a:r>
                      <a:r>
                        <a:rPr lang="en-US" sz="1600" baseline="0" dirty="0" err="1" smtClean="0">
                          <a:latin typeface="ＭＳ ゴシック"/>
                          <a:ea typeface="ＭＳ ゴシック"/>
                          <a:cs typeface="ＭＳ ゴシック"/>
                        </a:rPr>
                        <a:t>×</a:t>
                      </a:r>
                      <a:r>
                        <a:rPr lang="en-US" sz="1600" baseline="0" dirty="0" err="1" smtClean="0">
                          <a:latin typeface="+mj-lt"/>
                          <a:ea typeface="ＭＳ ゴシック"/>
                          <a:cs typeface="ＭＳ ゴシック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+mj-lt"/>
                          <a:ea typeface="ＭＳ ゴシック"/>
                          <a:cs typeface="ＭＳ ゴシック"/>
                        </a:rPr>
                        <a:t>p</a:t>
                      </a:r>
                      <a:r>
                        <a:rPr lang="en-US" sz="1600" baseline="0" dirty="0" smtClean="0">
                          <a:latin typeface="+mj-lt"/>
                          <a:ea typeface="ＭＳ ゴシック"/>
                          <a:cs typeface="ＭＳ ゴシック"/>
                        </a:rPr>
                        <a:t> </a:t>
                      </a:r>
                      <a:r>
                        <a:rPr lang="en-US" sz="1600" baseline="0" dirty="0" smtClean="0"/>
                        <a:t> [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√</a:t>
                      </a:r>
                      <a:r>
                        <a:rPr lang="en-US" sz="1600" baseline="0" dirty="0" err="1" smtClean="0"/>
                        <a:t>s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r>
                        <a:rPr lang="en-US" sz="1600" baseline="0" dirty="0" smtClean="0"/>
                        <a:t>[</a:t>
                      </a:r>
                      <a:r>
                        <a:rPr lang="en-US" sz="1600" baseline="0" dirty="0" err="1" smtClean="0"/>
                        <a:t>GeV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x</a:t>
                      </a:r>
                      <a:r>
                        <a:rPr lang="en-US" sz="1600" baseline="-25000" dirty="0" err="1" smtClean="0"/>
                        <a:t>min</a:t>
                      </a:r>
                      <a:r>
                        <a:rPr lang="en-US" sz="1600" baseline="-25000" dirty="0" smtClean="0"/>
                        <a:t>    </a:t>
                      </a:r>
                      <a:r>
                        <a:rPr lang="en-US" sz="1400" baseline="0" dirty="0" smtClean="0"/>
                        <a:t>for  </a:t>
                      </a:r>
                      <a:r>
                        <a:rPr lang="en-US" sz="1400" baseline="0" dirty="0" err="1" smtClean="0"/>
                        <a:t>y</a:t>
                      </a:r>
                      <a:r>
                        <a:rPr lang="en-US" sz="1400" baseline="-25000" dirty="0" err="1" smtClean="0"/>
                        <a:t>max</a:t>
                      </a:r>
                      <a:r>
                        <a:rPr lang="en-US" sz="1400" baseline="0" dirty="0" smtClean="0"/>
                        <a:t> = 0.95 and</a:t>
                      </a:r>
                      <a:endParaRPr lang="en-US" sz="1600" baseline="-25000" dirty="0" smtClean="0"/>
                    </a:p>
                    <a:p>
                      <a:r>
                        <a:rPr lang="en-US" sz="1400" baseline="0" dirty="0" smtClean="0"/>
                        <a:t>Q</a:t>
                      </a:r>
                      <a:r>
                        <a:rPr lang="en-US" sz="1400" baseline="30000" dirty="0" smtClean="0"/>
                        <a:t>2 </a:t>
                      </a:r>
                      <a:r>
                        <a:rPr lang="en-US" sz="1400" baseline="0" dirty="0" smtClean="0"/>
                        <a:t>= 1 GeV</a:t>
                      </a:r>
                      <a:r>
                        <a:rPr lang="en-US" sz="1400" baseline="30000" dirty="0" smtClean="0"/>
                        <a:t>2         </a:t>
                      </a:r>
                      <a:r>
                        <a:rPr lang="en-US" sz="1400" b="1" baseline="0" dirty="0" smtClean="0"/>
                        <a:t>Q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 =  2 GeV</a:t>
                      </a:r>
                      <a:r>
                        <a:rPr lang="en-US" sz="1400" b="1" baseline="300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44.7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5.3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</a:t>
                      </a:r>
                      <a:r>
                        <a:rPr lang="en-US" sz="1600" baseline="30000" dirty="0" smtClean="0"/>
                        <a:t>-4              </a:t>
                      </a:r>
                      <a:r>
                        <a:rPr lang="en-US" sz="1600" baseline="0" dirty="0" smtClean="0"/>
                        <a:t>1.1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</a:t>
                      </a:r>
                      <a:r>
                        <a:rPr lang="en-US" sz="1600" baseline="30000" dirty="0" smtClean="0"/>
                        <a:t>-3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</a:t>
                      </a:r>
                      <a:r>
                        <a:rPr lang="en-US" sz="1600" dirty="0" err="1" smtClean="0"/>
                        <a:t>x</a:t>
                      </a:r>
                      <a:r>
                        <a:rPr lang="en-US" sz="1600" dirty="0" smtClean="0"/>
                        <a:t> 250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70.7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2.1 </a:t>
                      </a:r>
                      <a:r>
                        <a:rPr lang="en-US" sz="1600" dirty="0" err="1" smtClean="0"/>
                        <a:t>x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/>
                        <a:t>-4              </a:t>
                      </a:r>
                      <a:r>
                        <a:rPr lang="en-US" sz="1600" baseline="0" dirty="0" smtClean="0"/>
                        <a:t>4.2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</a:t>
                      </a:r>
                      <a:r>
                        <a:rPr lang="en-US" sz="1600" baseline="30000" dirty="0" smtClean="0"/>
                        <a:t>-4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</a:t>
                      </a:r>
                      <a:r>
                        <a:rPr lang="en-US" sz="1600" dirty="0" err="1" smtClean="0"/>
                        <a:t>x</a:t>
                      </a:r>
                      <a:r>
                        <a:rPr lang="en-US" sz="1600" dirty="0" smtClean="0"/>
                        <a:t> 250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141.4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5.3 </a:t>
                      </a:r>
                      <a:r>
                        <a:rPr lang="en-US" sz="1600" dirty="0" err="1" smtClean="0"/>
                        <a:t>x</a:t>
                      </a:r>
                      <a:r>
                        <a:rPr lang="en-US" sz="1600" dirty="0" smtClean="0"/>
                        <a:t> 10</a:t>
                      </a:r>
                      <a:r>
                        <a:rPr lang="en-US" sz="1600" baseline="30000" dirty="0" smtClean="0"/>
                        <a:t>-5    </a:t>
                      </a:r>
                      <a:r>
                        <a:rPr lang="en-US" sz="1600" baseline="0" dirty="0" smtClean="0"/>
                        <a:t>       1.1 </a:t>
                      </a:r>
                      <a:r>
                        <a:rPr lang="en-US" sz="1600" baseline="0" dirty="0" err="1" smtClean="0"/>
                        <a:t>x</a:t>
                      </a:r>
                      <a:r>
                        <a:rPr lang="en-US" sz="1600" baseline="0" dirty="0" smtClean="0"/>
                        <a:t> 10</a:t>
                      </a:r>
                      <a:r>
                        <a:rPr lang="en-US" sz="1600" baseline="30000" dirty="0" smtClean="0"/>
                        <a:t>-4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4546169" y="944466"/>
            <a:ext cx="4724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3 sets of [</a:t>
            </a:r>
            <a:r>
              <a:rPr lang="en-US" sz="1600" dirty="0" err="1" smtClean="0"/>
              <a:t>eRHIC</a:t>
            </a:r>
            <a:r>
              <a:rPr lang="en-US" sz="1600" dirty="0" smtClean="0"/>
              <a:t>] energy settings  studied: </a:t>
            </a:r>
            <a:endParaRPr lang="en-US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4561950" y="3103146"/>
            <a:ext cx="4891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4 [5] bins/decade in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[</a:t>
            </a:r>
            <a:r>
              <a:rPr lang="en-US" sz="1600" dirty="0" err="1" smtClean="0"/>
              <a:t>x</a:t>
            </a:r>
            <a:r>
              <a:rPr lang="en-US" sz="1600" dirty="0" smtClean="0"/>
              <a:t>] </a:t>
            </a:r>
            <a:r>
              <a:rPr lang="en-US" sz="1200" dirty="0" smtClean="0"/>
              <a:t>(spaced logarithmically)</a:t>
            </a:r>
            <a:endParaRPr lang="en-US" sz="12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1839" y="1812044"/>
            <a:ext cx="996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example: projected DIS data for </a:t>
            </a:r>
            <a:r>
              <a:rPr lang="en-US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g</a:t>
            </a:r>
            <a:r>
              <a:rPr lang="en-US" baseline="-25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</a:t>
            </a:r>
            <a:endParaRPr lang="en-US" dirty="0">
              <a:solidFill>
                <a:srgbClr val="FF29FE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2" name="Textfeld 10"/>
          <p:cNvSpPr txBox="1"/>
          <p:nvPr/>
        </p:nvSpPr>
        <p:spPr>
          <a:xfrm>
            <a:off x="2765728" y="3016393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5 </a:t>
            </a:r>
            <a:r>
              <a:rPr lang="en-US" sz="1400" b="1" dirty="0" err="1" smtClean="0">
                <a:solidFill>
                  <a:srgbClr val="0000FF"/>
                </a:solidFill>
              </a:rPr>
              <a:t>x</a:t>
            </a:r>
            <a:r>
              <a:rPr lang="en-US" sz="1400" b="1" dirty="0" smtClean="0">
                <a:solidFill>
                  <a:srgbClr val="0000FF"/>
                </a:solidFill>
              </a:rPr>
              <a:t> 250 starts here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3" name="Textfeld 11"/>
          <p:cNvSpPr txBox="1"/>
          <p:nvPr/>
        </p:nvSpPr>
        <p:spPr>
          <a:xfrm>
            <a:off x="3125637" y="3639272"/>
            <a:ext cx="1961094" cy="30777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FF00"/>
                </a:solidFill>
              </a:rPr>
              <a:t>5 </a:t>
            </a:r>
            <a:r>
              <a:rPr lang="en-US" sz="1400" b="1" dirty="0" err="1" smtClean="0">
                <a:solidFill>
                  <a:srgbClr val="00FF00"/>
                </a:solidFill>
              </a:rPr>
              <a:t>x</a:t>
            </a:r>
            <a:r>
              <a:rPr lang="en-US" sz="1400" b="1" dirty="0" smtClean="0">
                <a:solidFill>
                  <a:srgbClr val="00FF00"/>
                </a:solidFill>
              </a:rPr>
              <a:t> 100 starts here</a:t>
            </a:r>
            <a:endParaRPr lang="en-US" sz="1400" b="1" dirty="0">
              <a:solidFill>
                <a:srgbClr val="00FF00"/>
              </a:solidFill>
            </a:endParaRPr>
          </a:p>
        </p:txBody>
      </p:sp>
      <p:cxnSp>
        <p:nvCxnSpPr>
          <p:cNvPr id="14" name="Gerade Verbindung mit Pfeil 15"/>
          <p:cNvCxnSpPr/>
          <p:nvPr/>
        </p:nvCxnSpPr>
        <p:spPr>
          <a:xfrm rot="10800000">
            <a:off x="2865117" y="3839765"/>
            <a:ext cx="295476" cy="1589"/>
          </a:xfrm>
          <a:prstGeom prst="straightConnector1">
            <a:avLst/>
          </a:prstGeom>
          <a:ln w="38100">
            <a:solidFill>
              <a:srgbClr val="00FF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7"/>
          <p:cNvCxnSpPr/>
          <p:nvPr/>
        </p:nvCxnSpPr>
        <p:spPr>
          <a:xfrm rot="10800000">
            <a:off x="2315520" y="3193586"/>
            <a:ext cx="508468" cy="1589"/>
          </a:xfrm>
          <a:prstGeom prst="straightConnector1">
            <a:avLst/>
          </a:prstGeom>
          <a:ln w="38100">
            <a:solidFill>
              <a:srgbClr val="0000FF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ng 20"/>
          <p:cNvSpPr/>
          <p:nvPr/>
        </p:nvSpPr>
        <p:spPr>
          <a:xfrm>
            <a:off x="635671" y="3097605"/>
            <a:ext cx="349563" cy="372828"/>
          </a:xfrm>
          <a:prstGeom prst="donut">
            <a:avLst>
              <a:gd name="adj" fmla="val 10524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ng 21"/>
          <p:cNvSpPr/>
          <p:nvPr/>
        </p:nvSpPr>
        <p:spPr>
          <a:xfrm>
            <a:off x="648245" y="3699955"/>
            <a:ext cx="349563" cy="372828"/>
          </a:xfrm>
          <a:prstGeom prst="donut">
            <a:avLst>
              <a:gd name="adj" fmla="val 10524"/>
            </a:avLst>
          </a:prstGeom>
          <a:solidFill>
            <a:srgbClr val="0080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feld 22"/>
          <p:cNvSpPr txBox="1"/>
          <p:nvPr/>
        </p:nvSpPr>
        <p:spPr>
          <a:xfrm>
            <a:off x="4747261" y="4625399"/>
            <a:ext cx="1549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COMPASS data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start here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9" name="Gerade Verbindung mit Pfeil 23"/>
          <p:cNvCxnSpPr/>
          <p:nvPr/>
        </p:nvCxnSpPr>
        <p:spPr>
          <a:xfrm rot="10800000" flipV="1">
            <a:off x="3895899" y="4800163"/>
            <a:ext cx="88631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974" y="4435565"/>
            <a:ext cx="2473248" cy="2422435"/>
          </a:xfrm>
          <a:prstGeom prst="rect">
            <a:avLst/>
          </a:prstGeom>
        </p:spPr>
      </p:pic>
      <p:sp>
        <p:nvSpPr>
          <p:cNvPr id="21" name="Textfeld 27"/>
          <p:cNvSpPr txBox="1"/>
          <p:nvPr/>
        </p:nvSpPr>
        <p:spPr>
          <a:xfrm>
            <a:off x="5691229" y="5968716"/>
            <a:ext cx="9428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taken from</a:t>
            </a:r>
          </a:p>
          <a:p>
            <a:r>
              <a:rPr lang="en-US" sz="1100" dirty="0" err="1" smtClean="0">
                <a:solidFill>
                  <a:srgbClr val="0000FF"/>
                </a:solidFill>
              </a:rPr>
              <a:t>Blumlein</a:t>
            </a:r>
            <a:r>
              <a:rPr lang="en-US" sz="1100" dirty="0" smtClean="0">
                <a:solidFill>
                  <a:srgbClr val="0000FF"/>
                </a:solidFill>
              </a:rPr>
              <a:t>,</a:t>
            </a:r>
          </a:p>
          <a:p>
            <a:r>
              <a:rPr lang="en-US" sz="1100" dirty="0" err="1" smtClean="0">
                <a:solidFill>
                  <a:srgbClr val="0000FF"/>
                </a:solidFill>
              </a:rPr>
              <a:t>Bottcher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1179001" y="2743392"/>
            <a:ext cx="6208847" cy="13631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525" y="2536252"/>
            <a:ext cx="8055469" cy="3673069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810453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4345" y="803910"/>
            <a:ext cx="466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rough small-</a:t>
            </a:r>
            <a:r>
              <a:rPr lang="en-US" b="1" dirty="0" err="1" smtClean="0"/>
              <a:t>x</a:t>
            </a:r>
            <a:r>
              <a:rPr lang="en-US" b="1" dirty="0" smtClean="0"/>
              <a:t> approximation to Q</a:t>
            </a:r>
            <a:r>
              <a:rPr lang="en-US" b="1" baseline="30000" dirty="0" smtClean="0"/>
              <a:t>2</a:t>
            </a:r>
            <a:r>
              <a:rPr lang="en-US" b="1" dirty="0" smtClean="0"/>
              <a:t>-evolution: </a:t>
            </a:r>
            <a:endParaRPr lang="en-US" b="1" dirty="0"/>
          </a:p>
        </p:txBody>
      </p:sp>
      <p:pic>
        <p:nvPicPr>
          <p:cNvPr id="6" name="Picture 19" descr="C:\Documents and Settings\Marco\Desktop\BNL-JUNE-09\txp_fig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>
            <a:fillRect/>
          </a:stretch>
        </p:blipFill>
        <p:spPr bwMode="auto">
          <a:xfrm>
            <a:off x="578630" y="1307342"/>
            <a:ext cx="3164449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4392083" y="1307342"/>
            <a:ext cx="4751917" cy="646331"/>
          </a:xfrm>
          <a:prstGeom prst="rect">
            <a:avLst/>
          </a:prstGeom>
          <a:solidFill>
            <a:srgbClr val="FF3712">
              <a:alpha val="25000"/>
            </a:srgbClr>
          </a:solidFill>
          <a:ln w="25400">
            <a:solidFill>
              <a:srgbClr val="FF371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spread in Δg(x,Q</a:t>
            </a:r>
            <a:r>
              <a:rPr lang="en-US" b="1" baseline="30000" dirty="0" smtClean="0"/>
              <a:t>2</a:t>
            </a:r>
            <a:r>
              <a:rPr lang="en-US" b="1" dirty="0" smtClean="0"/>
              <a:t>) translates into</a:t>
            </a:r>
          </a:p>
          <a:p>
            <a:pPr algn="ctr"/>
            <a:r>
              <a:rPr lang="en-US" b="1" dirty="0" smtClean="0"/>
              <a:t>spread of scaling violations for g</a:t>
            </a:r>
            <a:r>
              <a:rPr lang="en-US" b="1" baseline="-25000" dirty="0" smtClean="0"/>
              <a:t>1</a:t>
            </a:r>
            <a:r>
              <a:rPr lang="en-US" b="1" dirty="0" smtClean="0"/>
              <a:t>(x,Q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231247" y="2427070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5 </a:t>
            </a:r>
            <a:r>
              <a:rPr lang="en-US" sz="1400" b="1" dirty="0" err="1" smtClean="0">
                <a:solidFill>
                  <a:srgbClr val="0000FF"/>
                </a:solidFill>
              </a:rPr>
              <a:t>x</a:t>
            </a:r>
            <a:r>
              <a:rPr lang="en-US" sz="1400" b="1" dirty="0" smtClean="0">
                <a:solidFill>
                  <a:srgbClr val="0000FF"/>
                </a:solidFill>
              </a:rPr>
              <a:t> 250 starts here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930" y="6039989"/>
            <a:ext cx="923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400" dirty="0" smtClean="0"/>
              <a:t>error bars for moderate 10fb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per </a:t>
            </a:r>
            <a:r>
              <a:rPr lang="en-US" sz="1400" dirty="0" err="1" smtClean="0"/>
              <a:t>c.m.s</a:t>
            </a:r>
            <a:r>
              <a:rPr lang="en-US" sz="1400" dirty="0" smtClean="0"/>
              <a:t>. energy; bands parameterize current DSSV+ uncertainties</a:t>
            </a:r>
            <a:endParaRPr lang="en-US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-21166" y="2036571"/>
            <a:ext cx="9161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need </a:t>
            </a:r>
            <a:r>
              <a:rPr lang="en-US" sz="1600" dirty="0" err="1" smtClean="0"/>
              <a:t>x</a:t>
            </a:r>
            <a:r>
              <a:rPr lang="en-US" sz="1600" dirty="0" smtClean="0"/>
              <a:t>-bins with a least two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values to compute derivative </a:t>
            </a:r>
            <a:r>
              <a:rPr lang="en-US" sz="1400" dirty="0" smtClean="0"/>
              <a:t>(limits </a:t>
            </a:r>
            <a:r>
              <a:rPr lang="en-US" sz="1400" dirty="0" err="1" smtClean="0"/>
              <a:t>x</a:t>
            </a:r>
            <a:r>
              <a:rPr lang="en-US" sz="1400" dirty="0" smtClean="0"/>
              <a:t> reach somewhat)</a:t>
            </a:r>
            <a:endParaRPr lang="en-US" sz="1400" dirty="0"/>
          </a:p>
        </p:txBody>
      </p:sp>
      <p:sp>
        <p:nvSpPr>
          <p:cNvPr id="11" name="Nach unten gekrümmter Pfeil 10"/>
          <p:cNvSpPr/>
          <p:nvPr/>
        </p:nvSpPr>
        <p:spPr>
          <a:xfrm>
            <a:off x="3845526" y="1479661"/>
            <a:ext cx="547650" cy="337873"/>
          </a:xfrm>
          <a:prstGeom prst="curvedDownArrow">
            <a:avLst>
              <a:gd name="adj1" fmla="val 25000"/>
              <a:gd name="adj2" fmla="val 50000"/>
              <a:gd name="adj3" fmla="val 62931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0179" y="2429843"/>
            <a:ext cx="2954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smallest </a:t>
            </a:r>
            <a:r>
              <a:rPr lang="en-US" sz="1400" b="1" dirty="0" err="1" smtClean="0">
                <a:solidFill>
                  <a:srgbClr val="FF0000"/>
                </a:solidFill>
              </a:rPr>
              <a:t>x</a:t>
            </a:r>
            <a:r>
              <a:rPr lang="en-US" sz="1400" b="1" dirty="0" smtClean="0">
                <a:solidFill>
                  <a:srgbClr val="FF0000"/>
                </a:solidFill>
              </a:rPr>
              <a:t>  bins require 20 </a:t>
            </a:r>
            <a:r>
              <a:rPr lang="en-US" sz="1400" b="1" dirty="0" err="1" smtClean="0">
                <a:solidFill>
                  <a:srgbClr val="FF0000"/>
                </a:solidFill>
              </a:rPr>
              <a:t>x</a:t>
            </a:r>
            <a:r>
              <a:rPr lang="en-US" sz="1400" b="1" dirty="0" smtClean="0">
                <a:solidFill>
                  <a:srgbClr val="FF0000"/>
                </a:solidFill>
              </a:rPr>
              <a:t> 250 </a:t>
            </a:r>
            <a:r>
              <a:rPr lang="en-US" sz="1400" b="1" dirty="0" err="1" smtClean="0">
                <a:solidFill>
                  <a:srgbClr val="FF0000"/>
                </a:solidFill>
              </a:rPr>
              <a:t>GeV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scaling violations at small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x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810453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-29663" y="852262"/>
            <a:ext cx="62033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 scaling violations mainly determine </a:t>
            </a:r>
            <a:r>
              <a:rPr lang="en-US" b="1" dirty="0" err="1" smtClean="0"/>
              <a:t>Δg</a:t>
            </a:r>
            <a:r>
              <a:rPr lang="en-US" b="1" dirty="0" smtClean="0"/>
              <a:t> at small x   </a:t>
            </a:r>
          </a:p>
          <a:p>
            <a:r>
              <a:rPr lang="en-US" sz="1400" dirty="0" smtClean="0"/>
              <a:t>(SIDIS scaling violations add to this) </a:t>
            </a:r>
            <a:endParaRPr lang="en-US" sz="1400" dirty="0"/>
          </a:p>
        </p:txBody>
      </p:sp>
      <p:grpSp>
        <p:nvGrpSpPr>
          <p:cNvPr id="6" name="Gruppierung 8"/>
          <p:cNvGrpSpPr/>
          <p:nvPr/>
        </p:nvGrpSpPr>
        <p:grpSpPr>
          <a:xfrm>
            <a:off x="4041035" y="1597753"/>
            <a:ext cx="4896140" cy="4682071"/>
            <a:chOff x="2257940" y="1692190"/>
            <a:chExt cx="4465332" cy="4266135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7940" y="1692190"/>
              <a:ext cx="4465332" cy="4266135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82097" y="4555494"/>
              <a:ext cx="2501900" cy="762000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803918" y="1934046"/>
              <a:ext cx="1952085" cy="3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Q</a:t>
              </a:r>
              <a:r>
                <a:rPr lang="en-US" sz="2000" b="1" baseline="30000" dirty="0" smtClean="0"/>
                <a:t>2 </a:t>
              </a:r>
              <a:r>
                <a:rPr lang="en-US" sz="2000" b="1" dirty="0" smtClean="0"/>
                <a:t>= 10 GeV</a:t>
              </a:r>
              <a:r>
                <a:rPr lang="en-US" sz="2000" b="1" baseline="30000" dirty="0" smtClean="0"/>
                <a:t>2</a:t>
              </a:r>
              <a:endParaRPr lang="en-US" sz="2000" b="1" dirty="0"/>
            </a:p>
          </p:txBody>
        </p:sp>
      </p:grpSp>
      <p:grpSp>
        <p:nvGrpSpPr>
          <p:cNvPr id="9" name="Gruppierung 20"/>
          <p:cNvGrpSpPr/>
          <p:nvPr/>
        </p:nvGrpSpPr>
        <p:grpSpPr>
          <a:xfrm>
            <a:off x="0" y="2563196"/>
            <a:ext cx="4975455" cy="2799639"/>
            <a:chOff x="0" y="2563196"/>
            <a:chExt cx="4975455" cy="2799639"/>
          </a:xfrm>
        </p:grpSpPr>
        <p:sp>
          <p:nvSpPr>
            <p:cNvPr id="10" name="Textfeld 9"/>
            <p:cNvSpPr txBox="1"/>
            <p:nvPr/>
          </p:nvSpPr>
          <p:spPr>
            <a:xfrm>
              <a:off x="0" y="3854494"/>
              <a:ext cx="4264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dramatic reduction of uncertainties: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907782" y="4647473"/>
              <a:ext cx="1044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“before”</a:t>
              </a:r>
              <a:endParaRPr lang="en-US" b="1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966042" y="4993503"/>
              <a:ext cx="881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“after”</a:t>
              </a:r>
              <a:endParaRPr lang="en-US" b="1" dirty="0"/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 rot="5400000">
              <a:off x="4270576" y="3268073"/>
              <a:ext cx="1409755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rot="16200000" flipV="1">
              <a:off x="4730653" y="4344417"/>
              <a:ext cx="4896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impact of EIC data on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helicity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PDFs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4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08852"/>
            <a:ext cx="75227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 scaling violations mainly determine </a:t>
            </a:r>
            <a:r>
              <a:rPr lang="en-US" b="1" dirty="0" err="1" smtClean="0"/>
              <a:t>Δg</a:t>
            </a:r>
            <a:r>
              <a:rPr lang="en-US" b="1" dirty="0" smtClean="0"/>
              <a:t> at small x  </a:t>
            </a:r>
            <a:endParaRPr lang="en-US" dirty="0"/>
          </a:p>
          <a:p>
            <a:r>
              <a:rPr lang="en-US" sz="1400" dirty="0" smtClean="0"/>
              <a:t>( SIDIS scaling violations add to this) </a:t>
            </a:r>
            <a:endParaRPr lang="en-US" sz="1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881" y="1428425"/>
            <a:ext cx="4896140" cy="4682071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8" y="1472491"/>
            <a:ext cx="5538026" cy="518900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77243" y="1071410"/>
            <a:ext cx="849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addition, </a:t>
            </a:r>
            <a:r>
              <a:rPr lang="en-US" b="1" dirty="0" smtClean="0"/>
              <a:t>SIDIS data provide detailed flavor separation of quark sea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0"/>
            <a:ext cx="8382000" cy="609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impact of EIC data on helicity PDFs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657724" y="1475286"/>
            <a:ext cx="27593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includes only “stage-1 data”</a:t>
            </a:r>
          </a:p>
          <a:p>
            <a:r>
              <a:rPr lang="en-US" sz="1600" dirty="0" smtClean="0"/>
              <a:t>   </a:t>
            </a:r>
            <a:r>
              <a:rPr lang="en-US" sz="1400" dirty="0" smtClean="0"/>
              <a:t>[even then Q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min</a:t>
            </a:r>
            <a:r>
              <a:rPr lang="en-US" sz="1400" dirty="0" smtClean="0"/>
              <a:t> can be 2-3 GeV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] </a:t>
            </a:r>
            <a:endParaRPr lang="en-US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657724" y="2138380"/>
            <a:ext cx="27109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can be pushed to </a:t>
            </a:r>
            <a:r>
              <a:rPr lang="en-US" sz="1600" dirty="0" err="1" smtClean="0"/>
              <a:t>x</a:t>
            </a:r>
            <a:r>
              <a:rPr lang="en-US" sz="1600" dirty="0" smtClean="0"/>
              <a:t>=10</a:t>
            </a:r>
            <a:r>
              <a:rPr lang="en-US" sz="1600" baseline="30000" dirty="0" smtClean="0"/>
              <a:t>-4  </a:t>
            </a:r>
            <a:r>
              <a:rPr lang="en-US" sz="1600" dirty="0" smtClean="0"/>
              <a:t>with</a:t>
            </a:r>
          </a:p>
          <a:p>
            <a:r>
              <a:rPr lang="en-US" sz="1600" dirty="0" smtClean="0"/>
              <a:t>   20 </a:t>
            </a:r>
            <a:r>
              <a:rPr lang="en-US" sz="1600" dirty="0" err="1" smtClean="0"/>
              <a:t>x</a:t>
            </a:r>
            <a:r>
              <a:rPr lang="en-US" sz="1600" dirty="0" smtClean="0"/>
              <a:t> 250 </a:t>
            </a:r>
            <a:r>
              <a:rPr lang="en-US" sz="1600" dirty="0" err="1" smtClean="0"/>
              <a:t>GeV</a:t>
            </a:r>
            <a:r>
              <a:rPr lang="en-US" sz="1600" dirty="0" smtClean="0"/>
              <a:t> data </a:t>
            </a:r>
            <a:endParaRPr lang="en-US" dirty="0" smtClean="0"/>
          </a:p>
          <a:p>
            <a:r>
              <a:rPr lang="en-US" sz="1600" dirty="0" smtClean="0"/>
              <a:t>   </a:t>
            </a:r>
            <a:r>
              <a:rPr lang="en-US" sz="1400" dirty="0" smtClean="0"/>
              <a:t>[still one can play with Q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min</a:t>
            </a:r>
            <a:r>
              <a:rPr lang="en-US" sz="1400" dirty="0" smtClean="0"/>
              <a:t> ] </a:t>
            </a:r>
            <a:endParaRPr lang="en-US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5657724" y="3060000"/>
            <a:ext cx="29243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uncertainties determined with</a:t>
            </a:r>
          </a:p>
          <a:p>
            <a:r>
              <a:rPr lang="en-US" sz="1600" dirty="0" smtClean="0"/>
              <a:t>   both Lagrange </a:t>
            </a:r>
            <a:r>
              <a:rPr lang="en-US" sz="1600" dirty="0" err="1" smtClean="0"/>
              <a:t>mult</a:t>
            </a:r>
            <a:r>
              <a:rPr lang="en-US" sz="1600" dirty="0" smtClean="0"/>
              <a:t>. &amp; Hessian</a:t>
            </a:r>
            <a:r>
              <a:rPr lang="en-US" sz="1400" dirty="0" smtClean="0"/>
              <a:t> </a:t>
            </a:r>
            <a:endParaRPr lang="en-US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5675822" y="3828767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“issues”: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657724" y="4198099"/>
            <a:ext cx="30497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(SI)DIS @ EIC limited by</a:t>
            </a:r>
          </a:p>
          <a:p>
            <a:r>
              <a:rPr lang="en-US" sz="1600" dirty="0" smtClean="0"/>
              <a:t>   </a:t>
            </a:r>
            <a:r>
              <a:rPr lang="en-US" sz="1600" b="1" dirty="0" smtClean="0"/>
              <a:t>systematic uncertainties</a:t>
            </a:r>
          </a:p>
          <a:p>
            <a:r>
              <a:rPr lang="en-US" sz="1400" dirty="0" smtClean="0"/>
              <a:t>   need to control rel. </a:t>
            </a:r>
            <a:r>
              <a:rPr lang="en-US" sz="1400" dirty="0" err="1" smtClean="0"/>
              <a:t>lumi</a:t>
            </a:r>
            <a:r>
              <a:rPr lang="en-US" sz="1400" dirty="0" smtClean="0"/>
              <a:t>, </a:t>
            </a:r>
            <a:r>
              <a:rPr lang="en-US" sz="1400" dirty="0" err="1" smtClean="0"/>
              <a:t>polarimetry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   detector performance, … very well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657724" y="5262021"/>
            <a:ext cx="355290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b="1" dirty="0" smtClean="0"/>
              <a:t>QED </a:t>
            </a:r>
            <a:r>
              <a:rPr lang="en-US" sz="1600" b="1" dirty="0" err="1" smtClean="0"/>
              <a:t>radiative</a:t>
            </a:r>
            <a:r>
              <a:rPr lang="en-US" sz="1600" b="1" dirty="0" smtClean="0"/>
              <a:t> corrections</a:t>
            </a:r>
          </a:p>
          <a:p>
            <a:r>
              <a:rPr lang="en-US" sz="1600" dirty="0" smtClean="0"/>
              <a:t>   </a:t>
            </a:r>
            <a:r>
              <a:rPr lang="en-US" sz="1400" dirty="0" smtClean="0"/>
              <a:t>need to “unfold” true x,Q</a:t>
            </a:r>
            <a:r>
              <a:rPr lang="en-US" sz="1400" baseline="30000" dirty="0" smtClean="0"/>
              <a:t>2</a:t>
            </a:r>
            <a:endParaRPr lang="en-US" sz="1600" baseline="30000" dirty="0" smtClean="0"/>
          </a:p>
          <a:p>
            <a:r>
              <a:rPr lang="en-US" sz="1600" baseline="30000" dirty="0" smtClean="0"/>
              <a:t>    </a:t>
            </a:r>
            <a:r>
              <a:rPr lang="en-US" sz="1400" dirty="0" smtClean="0"/>
              <a:t>well known problem (HERA)</a:t>
            </a:r>
            <a:endParaRPr lang="en-US" sz="1600" dirty="0" smtClean="0"/>
          </a:p>
          <a:p>
            <a:r>
              <a:rPr lang="en-US" sz="1400" dirty="0" smtClean="0"/>
              <a:t>   </a:t>
            </a:r>
            <a:r>
              <a:rPr lang="en-US" sz="1400" b="1" dirty="0" smtClean="0">
                <a:solidFill>
                  <a:srgbClr val="0000FF"/>
                </a:solidFill>
              </a:rPr>
              <a:t>BNL-LDRD project </a:t>
            </a:r>
            <a:r>
              <a:rPr lang="en-US" sz="1400" b="1" dirty="0" smtClean="0"/>
              <a:t>to sharpen tools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6258E-6 -6.96507E-6 L -0.22544 0.22414 " pathEditMode="relative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17"/>
          <p:cNvSpPr txBox="1">
            <a:spLocks/>
          </p:cNvSpPr>
          <p:nvPr/>
        </p:nvSpPr>
        <p:spPr>
          <a:xfrm>
            <a:off x="7162800" y="6732494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0956C-1F8E-0B40-A6DA-3E931C67369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91303" y="785755"/>
            <a:ext cx="76036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dramatic improvements for [truncated] first moments   </a:t>
            </a:r>
          </a:p>
          <a:p>
            <a:r>
              <a:rPr lang="en-US" dirty="0" smtClean="0"/>
              <a:t>  best visualized by χ</a:t>
            </a:r>
            <a:r>
              <a:rPr lang="en-US" baseline="30000" dirty="0" smtClean="0"/>
              <a:t>2</a:t>
            </a:r>
            <a:r>
              <a:rPr lang="en-US" dirty="0" smtClean="0"/>
              <a:t> profiles obtained with Lagrange multipliers</a:t>
            </a:r>
            <a:endParaRPr lang="en-US" dirty="0"/>
          </a:p>
        </p:txBody>
      </p:sp>
      <p:pic>
        <p:nvPicPr>
          <p:cNvPr id="14" name="Bild 1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699" y="696817"/>
            <a:ext cx="1892300" cy="558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91303" y="1626656"/>
            <a:ext cx="798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example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FF29FE"/>
                </a:solidFill>
              </a:rPr>
              <a:t>Δg</a:t>
            </a:r>
            <a:r>
              <a:rPr lang="en-US" dirty="0" smtClean="0"/>
              <a:t> in </a:t>
            </a:r>
            <a:r>
              <a:rPr lang="en-US" dirty="0" err="1" smtClean="0"/>
              <a:t>x</a:t>
            </a:r>
            <a:r>
              <a:rPr lang="en-US" dirty="0" smtClean="0"/>
              <a:t>-range </a:t>
            </a:r>
            <a:r>
              <a:rPr lang="en-US" b="1" dirty="0" smtClean="0">
                <a:solidFill>
                  <a:srgbClr val="FF29FE"/>
                </a:solidFill>
              </a:rPr>
              <a:t>0.001-1</a:t>
            </a:r>
            <a:r>
              <a:rPr lang="en-US" dirty="0" smtClean="0"/>
              <a:t> without/with stage-1 </a:t>
            </a:r>
            <a:r>
              <a:rPr lang="en-US" dirty="0" err="1" smtClean="0"/>
              <a:t>eRHIC</a:t>
            </a:r>
            <a:r>
              <a:rPr lang="en-US" dirty="0" smtClean="0"/>
              <a:t> data 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72" y="2127549"/>
            <a:ext cx="4680922" cy="435013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491251" y="3409951"/>
            <a:ext cx="458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not well constrained by current data</a:t>
            </a:r>
          </a:p>
          <a:p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sz="1400" dirty="0" smtClean="0"/>
              <a:t>profile not parabolic</a:t>
            </a:r>
            <a:endParaRPr lang="en-US" dirty="0" smtClean="0"/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3448426" y="3755833"/>
            <a:ext cx="1212167" cy="14600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7" y="0"/>
            <a:ext cx="9027583" cy="609600"/>
          </a:xfrm>
        </p:spPr>
        <p:txBody>
          <a:bodyPr/>
          <a:lstStyle/>
          <a:p>
            <a:pPr lvl="0"/>
            <a:r>
              <a:rPr lang="en-US" sz="2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impact of EIC data in terms of </a:t>
            </a:r>
            <a:r>
              <a:rPr lang="en-US" sz="2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Lucida Grande"/>
                <a:ea typeface="Lucida Grande"/>
                <a:cs typeface="Lucida Grande"/>
              </a:rPr>
              <a:t>χ</a:t>
            </a:r>
            <a:r>
              <a:rPr lang="en-US" sz="2400" baseline="300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Lucida Grande"/>
                <a:ea typeface="Lucida Grande"/>
                <a:cs typeface="Lucida Grande"/>
              </a:rPr>
              <a:t>2</a:t>
            </a:r>
            <a:r>
              <a:rPr lang="en-US" sz="2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Lucida Grande"/>
                <a:ea typeface="Lucida Grande"/>
                <a:cs typeface="Lucida Grande"/>
              </a:rPr>
              <a:t> </a:t>
            </a:r>
            <a:r>
              <a:rPr lang="en-US" sz="2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ea typeface="Lucida Grande"/>
                <a:cs typeface="Comic Sans MS"/>
              </a:rPr>
              <a:t>profiles</a:t>
            </a:r>
            <a:r>
              <a:rPr lang="en-US" sz="2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endParaRPr lang="en-US" sz="24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cxnSp>
        <p:nvCxnSpPr>
          <p:cNvPr id="15" name="Gerade Verbindung mit Pfeil 12"/>
          <p:cNvCxnSpPr/>
          <p:nvPr/>
        </p:nvCxnSpPr>
        <p:spPr>
          <a:xfrm flipH="1" flipV="1">
            <a:off x="3475660" y="4474506"/>
            <a:ext cx="1320180" cy="63033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0"/>
          <p:cNvSpPr txBox="1"/>
          <p:nvPr/>
        </p:nvSpPr>
        <p:spPr>
          <a:xfrm>
            <a:off x="4571998" y="4628488"/>
            <a:ext cx="463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EIC DIS data </a:t>
            </a:r>
            <a:r>
              <a:rPr lang="en-US" sz="1600" dirty="0" smtClean="0"/>
              <a:t>[</a:t>
            </a:r>
            <a:r>
              <a:rPr lang="en-US" sz="1600" dirty="0" err="1" smtClean="0"/>
              <a:t>eRHIC</a:t>
            </a:r>
            <a:r>
              <a:rPr lang="en-US" sz="1600" dirty="0" smtClean="0"/>
              <a:t> stage-1]</a:t>
            </a:r>
            <a:endParaRPr lang="en-US" dirty="0" smtClean="0"/>
          </a:p>
          <a:p>
            <a:r>
              <a:rPr lang="en-US" dirty="0" smtClean="0"/>
              <a:t>  lead to significant improvement </a:t>
            </a:r>
          </a:p>
          <a:p>
            <a:r>
              <a:rPr lang="en-US" dirty="0" smtClean="0"/>
              <a:t>  </a:t>
            </a:r>
            <a:r>
              <a:rPr lang="en-US" sz="1400" dirty="0" smtClean="0"/>
              <a:t>profile parabolic; Hessian method also works</a:t>
            </a:r>
            <a:r>
              <a:rPr lang="en-US" dirty="0" smtClean="0"/>
              <a:t>   </a:t>
            </a:r>
            <a:endParaRPr lang="en-US" sz="1400" dirty="0" smtClean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4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65" y="2079437"/>
            <a:ext cx="5028060" cy="4825167"/>
          </a:xfrm>
          <a:prstGeom prst="rect">
            <a:avLst/>
          </a:prstGeom>
        </p:spPr>
      </p:pic>
      <p:sp>
        <p:nvSpPr>
          <p:cNvPr id="9" name="Foliennummernplatzhalter 17"/>
          <p:cNvSpPr txBox="1">
            <a:spLocks/>
          </p:cNvSpPr>
          <p:nvPr/>
        </p:nvSpPr>
        <p:spPr>
          <a:xfrm>
            <a:off x="7162800" y="6732494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0956C-1F8E-0B40-A6DA-3E931C67369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91303" y="669342"/>
            <a:ext cx="76036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dramatic improvements for [truncated] first moments   </a:t>
            </a:r>
          </a:p>
          <a:p>
            <a:r>
              <a:rPr lang="en-US" dirty="0" smtClean="0"/>
              <a:t>  best visualized by χ</a:t>
            </a:r>
            <a:r>
              <a:rPr lang="en-US" baseline="30000" dirty="0" smtClean="0"/>
              <a:t>2</a:t>
            </a:r>
            <a:r>
              <a:rPr lang="en-US" dirty="0" smtClean="0"/>
              <a:t> profiles obtained with Lagrange multipliers</a:t>
            </a:r>
            <a:endParaRPr lang="en-US" dirty="0"/>
          </a:p>
        </p:txBody>
      </p:sp>
      <p:pic>
        <p:nvPicPr>
          <p:cNvPr id="14" name="Bild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05" y="590989"/>
            <a:ext cx="1892300" cy="558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91303" y="1573741"/>
            <a:ext cx="712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similar improvements for all </a:t>
            </a:r>
            <a:r>
              <a:rPr lang="en-US" b="1" dirty="0" smtClean="0"/>
              <a:t>quark flavors </a:t>
            </a:r>
            <a:r>
              <a:rPr lang="en-US" dirty="0" smtClean="0"/>
              <a:t>with stage-1 </a:t>
            </a:r>
            <a:r>
              <a:rPr lang="en-US" dirty="0" err="1" smtClean="0"/>
              <a:t>eRHIC</a:t>
            </a:r>
            <a:r>
              <a:rPr lang="en-US" dirty="0" smtClean="0"/>
              <a:t> SIDIS data 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56" y="2402716"/>
            <a:ext cx="4680922" cy="4350136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811991" y="3814999"/>
            <a:ext cx="336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5 </a:t>
            </a:r>
            <a:r>
              <a:rPr lang="en-US" dirty="0" err="1" smtClean="0"/>
              <a:t>x</a:t>
            </a:r>
            <a:r>
              <a:rPr lang="en-US" dirty="0" smtClean="0"/>
              <a:t> 250 </a:t>
            </a:r>
            <a:r>
              <a:rPr lang="en-US" dirty="0" err="1" smtClean="0"/>
              <a:t>GeV</a:t>
            </a:r>
            <a:r>
              <a:rPr lang="en-US" dirty="0" smtClean="0"/>
              <a:t> data allow to  </a:t>
            </a:r>
          </a:p>
          <a:p>
            <a:r>
              <a:rPr lang="en-US" dirty="0" smtClean="0"/>
              <a:t>  study 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min </a:t>
            </a:r>
            <a:r>
              <a:rPr lang="en-US" dirty="0" smtClean="0"/>
              <a:t>dependence</a:t>
            </a:r>
          </a:p>
          <a:p>
            <a:r>
              <a:rPr lang="en-US" dirty="0" smtClean="0"/>
              <a:t>  of 0.001-1 moments 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6417" y="0"/>
            <a:ext cx="9027583" cy="609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impact of EIC data in terms of </a:t>
            </a:r>
            <a:r>
              <a:rPr lang="en-US" sz="240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Lucida Grande"/>
                <a:ea typeface="Lucida Grande"/>
                <a:cs typeface="Lucida Grande"/>
              </a:rPr>
              <a:t>χ</a:t>
            </a:r>
            <a:r>
              <a:rPr lang="en-US" sz="2400" baseline="3000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Lucida Grande"/>
                <a:ea typeface="Lucida Grande"/>
                <a:cs typeface="Lucida Grande"/>
              </a:rPr>
              <a:t>2</a:t>
            </a:r>
            <a:r>
              <a:rPr lang="en-US" sz="240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Lucida Grande"/>
                <a:ea typeface="Lucida Grande"/>
                <a:cs typeface="Lucida Grande"/>
              </a:rPr>
              <a:t> </a:t>
            </a:r>
            <a:r>
              <a:rPr lang="en-US" sz="240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ea typeface="Lucida Grande"/>
                <a:cs typeface="Comic Sans MS"/>
              </a:rPr>
              <a:t>profiles</a:t>
            </a:r>
            <a:r>
              <a:rPr lang="en-US" sz="240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endParaRPr lang="en-US" sz="24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7018E-6 6.91649E-7 L 0.18969 0.11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810453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91303" y="891585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further improvements with 20 </a:t>
            </a:r>
            <a:r>
              <a:rPr lang="en-US" dirty="0" err="1" smtClean="0"/>
              <a:t>x</a:t>
            </a:r>
            <a:r>
              <a:rPr lang="en-US" dirty="0" smtClean="0"/>
              <a:t> 250 </a:t>
            </a:r>
            <a:r>
              <a:rPr lang="en-US" dirty="0" err="1" smtClean="0"/>
              <a:t>GeV</a:t>
            </a:r>
            <a:r>
              <a:rPr lang="en-US" dirty="0" smtClean="0"/>
              <a:t> data at smaller </a:t>
            </a:r>
            <a:r>
              <a:rPr lang="en-US" dirty="0" err="1" smtClean="0"/>
              <a:t>x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91303" y="1368397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example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Δg</a:t>
            </a:r>
            <a:r>
              <a:rPr lang="en-US" dirty="0" smtClean="0"/>
              <a:t> in </a:t>
            </a:r>
            <a:r>
              <a:rPr lang="en-US" dirty="0" err="1" smtClean="0"/>
              <a:t>x</a:t>
            </a:r>
            <a:r>
              <a:rPr lang="en-US" dirty="0" smtClean="0"/>
              <a:t>-range </a:t>
            </a:r>
            <a:r>
              <a:rPr lang="en-US" b="1" dirty="0" smtClean="0">
                <a:solidFill>
                  <a:srgbClr val="FF0000"/>
                </a:solidFill>
              </a:rPr>
              <a:t>0.0001-0.01</a:t>
            </a:r>
            <a:r>
              <a:rPr lang="en-US" dirty="0" smtClean="0"/>
              <a:t> without/with </a:t>
            </a:r>
            <a:r>
              <a:rPr lang="en-US" dirty="0" err="1" smtClean="0"/>
              <a:t>eRHIC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52" y="2018418"/>
            <a:ext cx="5136806" cy="479297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75093" y="3972950"/>
            <a:ext cx="106742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stage-1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data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rot="10800000">
            <a:off x="3603937" y="3809838"/>
            <a:ext cx="428984" cy="3231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113402" y="2446780"/>
            <a:ext cx="9669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 </a:t>
            </a:r>
            <a:r>
              <a:rPr lang="en-US" b="1" dirty="0" err="1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250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data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1877393" y="2947768"/>
            <a:ext cx="582606" cy="442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770508" y="3441700"/>
            <a:ext cx="357020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somewhat less dramatic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for </a:t>
            </a:r>
            <a:r>
              <a:rPr lang="en-US" b="1" dirty="0" smtClean="0"/>
              <a:t>quark sea</a:t>
            </a:r>
          </a:p>
          <a:p>
            <a:r>
              <a:rPr lang="en-US" sz="1600" dirty="0" smtClean="0"/>
              <a:t>  impact varies with quark flavor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589"/>
            <a:ext cx="8382000" cy="419100"/>
          </a:xfrm>
        </p:spPr>
        <p:txBody>
          <a:bodyPr/>
          <a:lstStyle/>
          <a:p>
            <a:pPr lvl="0" eaLnBrk="1" fontAlgn="auto" hangingPunct="1">
              <a:lnSpc>
                <a:spcPts val="5600"/>
              </a:lnSpc>
              <a:spcAft>
                <a:spcPts val="0"/>
              </a:spcAft>
              <a:defRPr/>
            </a:pP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impact of EIC data (cont’d) </a:t>
            </a:r>
            <a:endParaRPr lang="en-US" i="0" kern="1200" cap="none" dirty="0">
              <a:ln>
                <a:noFill/>
              </a:ln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  <a:latin typeface="Comic Sans MS"/>
              <a:cs typeface="Comic Sans M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 smtClean="0">
                <a:effectLst>
                  <a:reflection blurRad="12700" stA="50000" endPos="50000" dist="12700" dir="5400000" sy="-100000" rotWithShape="0"/>
                </a:effectLst>
              </a:rPr>
              <a:t>Most Compelling Physics Questions</a:t>
            </a:r>
            <a:endParaRPr lang="en-US" dirty="0">
              <a:effectLst>
                <a:reflection blurRad="12700" stA="50000" endPos="50000" dist="12700" dir="5400000" sy="-100000" rotWithShape="0"/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3" name="Gruppierung 40"/>
          <p:cNvGrpSpPr/>
          <p:nvPr/>
        </p:nvGrpSpPr>
        <p:grpSpPr>
          <a:xfrm>
            <a:off x="233968" y="751949"/>
            <a:ext cx="4416149" cy="3832204"/>
            <a:chOff x="233968" y="751949"/>
            <a:chExt cx="4416149" cy="3832204"/>
          </a:xfrm>
        </p:grpSpPr>
        <p:sp>
          <p:nvSpPr>
            <p:cNvPr id="11" name="Abgerundetes Rechteck 10"/>
            <p:cNvSpPr/>
            <p:nvPr/>
          </p:nvSpPr>
          <p:spPr>
            <a:xfrm>
              <a:off x="233968" y="751949"/>
              <a:ext cx="4333665" cy="383220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13" name="Picture 27" descr="uli_nucleo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29919" y="842963"/>
              <a:ext cx="1066800" cy="842963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1293385" y="1036928"/>
              <a:ext cx="1644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spin physics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" name="Gruppierung 7"/>
            <p:cNvGrpSpPr/>
            <p:nvPr/>
          </p:nvGrpSpPr>
          <p:grpSpPr>
            <a:xfrm>
              <a:off x="409549" y="1735367"/>
              <a:ext cx="670191" cy="524904"/>
              <a:chOff x="171450" y="2291391"/>
              <a:chExt cx="822748" cy="698500"/>
            </a:xfrm>
          </p:grpSpPr>
          <p:pic>
            <p:nvPicPr>
              <p:cNvPr id="16" name="Bild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832746" y="1797731"/>
              <a:ext cx="3817371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polarization of gluons at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small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r>
                <a:rPr lang="en-US" sz="1600" dirty="0" smtClean="0">
                  <a:latin typeface="Comic Sans MS"/>
                  <a:cs typeface="Comic Sans MS"/>
                </a:rPr>
                <a:t> where they are most abundant</a:t>
              </a:r>
            </a:p>
          </p:txBody>
        </p:sp>
        <p:grpSp>
          <p:nvGrpSpPr>
            <p:cNvPr id="5" name="Gruppierung 7"/>
            <p:cNvGrpSpPr/>
            <p:nvPr/>
          </p:nvGrpSpPr>
          <p:grpSpPr>
            <a:xfrm>
              <a:off x="409549" y="2640421"/>
              <a:ext cx="670191" cy="524904"/>
              <a:chOff x="171450" y="2291391"/>
              <a:chExt cx="822748" cy="698500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832746" y="2679702"/>
              <a:ext cx="3583032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flavor decomposition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 polarized sea depending on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endParaRPr lang="en-US" sz="1600" dirty="0" smtClean="0">
                <a:latin typeface="Comic Sans MS"/>
                <a:cs typeface="Comic Sans MS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86245" y="3599006"/>
              <a:ext cx="416191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determine quark and gluon contributions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to the proton spin at last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7" name="Gruppierung 41"/>
          <p:cNvGrpSpPr/>
          <p:nvPr/>
        </p:nvGrpSpPr>
        <p:grpSpPr>
          <a:xfrm>
            <a:off x="4653123" y="775251"/>
            <a:ext cx="4333665" cy="3821490"/>
            <a:chOff x="4699731" y="775251"/>
            <a:chExt cx="4333665" cy="3821490"/>
          </a:xfrm>
        </p:grpSpPr>
        <p:sp>
          <p:nvSpPr>
            <p:cNvPr id="10" name="Abgerundetes Rechteck 9"/>
            <p:cNvSpPr/>
            <p:nvPr/>
          </p:nvSpPr>
          <p:spPr>
            <a:xfrm>
              <a:off x="4699731" y="775251"/>
              <a:ext cx="4333665" cy="38214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238955" y="1797731"/>
              <a:ext cx="359635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spatial distribution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quarks and gluons in nucleons/nuclei</a:t>
              </a:r>
            </a:p>
          </p:txBody>
        </p:sp>
        <p:pic>
          <p:nvPicPr>
            <p:cNvPr id="26" name="Bild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29428" y="877221"/>
              <a:ext cx="1183405" cy="932380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5840996" y="1036928"/>
              <a:ext cx="1076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imaging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4835709" y="1735367"/>
              <a:ext cx="670191" cy="524904"/>
              <a:chOff x="171450" y="2291391"/>
              <a:chExt cx="822748" cy="698500"/>
            </a:xfrm>
          </p:grpSpPr>
          <p:pic>
            <p:nvPicPr>
              <p:cNvPr id="29" name="Bild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0" name="Textfeld 29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uppierung 7"/>
            <p:cNvGrpSpPr/>
            <p:nvPr/>
          </p:nvGrpSpPr>
          <p:grpSpPr>
            <a:xfrm>
              <a:off x="4835709" y="2640421"/>
              <a:ext cx="670191" cy="524904"/>
              <a:chOff x="171450" y="2291391"/>
              <a:chExt cx="822748" cy="698500"/>
            </a:xfrm>
          </p:grpSpPr>
          <p:pic>
            <p:nvPicPr>
              <p:cNvPr id="32" name="Bild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3" name="Textfeld 32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4" name="Textfeld 33"/>
            <p:cNvSpPr txBox="1"/>
            <p:nvPr/>
          </p:nvSpPr>
          <p:spPr>
            <a:xfrm>
              <a:off x="5389791" y="3599006"/>
              <a:ext cx="2732639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possible window to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orbital angular momentum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39169" y="2679702"/>
              <a:ext cx="3535643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understand deep aspects of gauge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theories revealed by </a:t>
              </a:r>
              <a:r>
                <a:rPr lang="en-US" sz="1600" dirty="0" err="1" smtClean="0">
                  <a:latin typeface="Comic Sans MS"/>
                  <a:cs typeface="Comic Sans MS"/>
                </a:rPr>
                <a:t>k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dep. </a:t>
              </a:r>
              <a:r>
                <a:rPr lang="en-US" sz="1600" dirty="0" err="1" smtClean="0">
                  <a:latin typeface="Comic Sans MS"/>
                  <a:cs typeface="Comic Sans MS"/>
                </a:rPr>
                <a:t>distr’n</a:t>
              </a:r>
              <a:endParaRPr lang="en-US" sz="1600" baseline="-25000" dirty="0" smtClean="0">
                <a:latin typeface="Comic Sans MS"/>
                <a:cs typeface="Comic Sans MS"/>
              </a:endParaRPr>
            </a:p>
          </p:txBody>
        </p:sp>
      </p:grpSp>
      <p:grpSp>
        <p:nvGrpSpPr>
          <p:cNvPr id="15" name="Gruppierung 50"/>
          <p:cNvGrpSpPr/>
          <p:nvPr/>
        </p:nvGrpSpPr>
        <p:grpSpPr>
          <a:xfrm>
            <a:off x="210664" y="4696598"/>
            <a:ext cx="8761467" cy="2322811"/>
            <a:chOff x="210664" y="4696598"/>
            <a:chExt cx="8761467" cy="2322811"/>
          </a:xfrm>
        </p:grpSpPr>
        <p:grpSp>
          <p:nvGrpSpPr>
            <p:cNvPr id="19" name="Gruppierung 48"/>
            <p:cNvGrpSpPr/>
            <p:nvPr/>
          </p:nvGrpSpPr>
          <p:grpSpPr>
            <a:xfrm>
              <a:off x="210664" y="4696598"/>
              <a:ext cx="8761467" cy="2056543"/>
              <a:chOff x="210664" y="4696598"/>
              <a:chExt cx="8761467" cy="2056543"/>
            </a:xfrm>
          </p:grpSpPr>
          <p:sp>
            <p:nvSpPr>
              <p:cNvPr id="12" name="Abgerundetes Rechteck 11"/>
              <p:cNvSpPr/>
              <p:nvPr/>
            </p:nvSpPr>
            <p:spPr>
              <a:xfrm>
                <a:off x="210664" y="4696598"/>
                <a:ext cx="8761467" cy="205654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542020" y="4819484"/>
                <a:ext cx="38357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physics of strong color fields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20" name="Gruppierung 7"/>
              <p:cNvGrpSpPr/>
              <p:nvPr/>
            </p:nvGrpSpPr>
            <p:grpSpPr>
              <a:xfrm>
                <a:off x="2662053" y="5463398"/>
                <a:ext cx="670191" cy="524904"/>
                <a:chOff x="171450" y="2291391"/>
                <a:chExt cx="822748" cy="698500"/>
              </a:xfrm>
            </p:grpSpPr>
            <p:pic>
              <p:nvPicPr>
                <p:cNvPr id="38" name="Bild 3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39" name="Textfeld 38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0" name="Textfeld 39"/>
              <p:cNvSpPr txBox="1"/>
              <p:nvPr/>
            </p:nvSpPr>
            <p:spPr>
              <a:xfrm>
                <a:off x="3158515" y="6212593"/>
                <a:ext cx="51010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how do hard probes in </a:t>
                </a:r>
                <a:r>
                  <a:rPr lang="en-US" sz="1600" dirty="0" err="1" smtClean="0">
                    <a:latin typeface="Comic Sans MS"/>
                    <a:cs typeface="Comic Sans MS"/>
                  </a:rPr>
                  <a:t>eA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interact with the medium</a:t>
                </a:r>
              </a:p>
            </p:txBody>
          </p:sp>
          <p:grpSp>
            <p:nvGrpSpPr>
              <p:cNvPr id="28" name="Gruppierung 7"/>
              <p:cNvGrpSpPr/>
              <p:nvPr/>
            </p:nvGrpSpPr>
            <p:grpSpPr>
              <a:xfrm>
                <a:off x="2662053" y="6126708"/>
                <a:ext cx="670191" cy="524904"/>
                <a:chOff x="171450" y="2291391"/>
                <a:chExt cx="822748" cy="698500"/>
              </a:xfrm>
            </p:grpSpPr>
            <p:pic>
              <p:nvPicPr>
                <p:cNvPr id="45" name="Bild 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46" name="Textfeld 45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7" name="Textfeld 46"/>
              <p:cNvSpPr txBox="1"/>
              <p:nvPr/>
            </p:nvSpPr>
            <p:spPr>
              <a:xfrm>
                <a:off x="4627346" y="4783875"/>
                <a:ext cx="4095692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quantitatively probe the universality of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strong color fields in AA,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pA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 and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eA</a:t>
                </a:r>
                <a:endParaRPr lang="en-US" sz="16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181819" y="5518084"/>
                <a:ext cx="5790312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understand in detail the transition to the non-linear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regime of strong gluon fields and the physics of saturation</a:t>
                </a: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05" y="4835437"/>
              <a:ext cx="1687615" cy="2183972"/>
            </a:xfrm>
            <a:prstGeom prst="rect">
              <a:avLst/>
            </a:prstGeom>
          </p:spPr>
        </p:pic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2" y="1024673"/>
            <a:ext cx="5583285" cy="5740119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810453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37911" y="759055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combined correlated uncertainties for </a:t>
            </a:r>
            <a:r>
              <a:rPr lang="en-US" b="1" dirty="0" err="1" smtClean="0">
                <a:solidFill>
                  <a:srgbClr val="0000FF"/>
                </a:solidFill>
              </a:rPr>
              <a:t>ΔΣ</a:t>
            </a:r>
            <a:r>
              <a:rPr lang="en-US" b="1" dirty="0" smtClean="0"/>
              <a:t> and </a:t>
            </a:r>
            <a:r>
              <a:rPr lang="en-US" b="1" dirty="0" err="1" smtClean="0">
                <a:solidFill>
                  <a:srgbClr val="0000FF"/>
                </a:solidFill>
              </a:rPr>
              <a:t>Δg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5808417" y="4263970"/>
            <a:ext cx="357020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can expect approx. 5-10%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</a:t>
            </a:r>
            <a:r>
              <a:rPr lang="en-US" dirty="0" smtClean="0"/>
              <a:t>uncertainties on ΔΣ and </a:t>
            </a:r>
            <a:r>
              <a:rPr lang="en-US" dirty="0" err="1" smtClean="0"/>
              <a:t>Δg</a:t>
            </a:r>
            <a:endParaRPr lang="en-US" dirty="0" smtClean="0"/>
          </a:p>
          <a:p>
            <a:r>
              <a:rPr lang="en-US" dirty="0" smtClean="0"/>
              <a:t>  </a:t>
            </a:r>
            <a:r>
              <a:rPr lang="en-US" sz="1600" dirty="0" smtClean="0"/>
              <a:t>but need to control systematics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046982" y="2082012"/>
            <a:ext cx="1762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current data</a:t>
            </a:r>
            <a:endParaRPr lang="en-US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4012369" y="3565169"/>
            <a:ext cx="130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/ EIC data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10"/>
          <p:cNvCxnSpPr>
            <a:stCxn id="9" idx="1"/>
          </p:cNvCxnSpPr>
          <p:nvPr/>
        </p:nvCxnSpPr>
        <p:spPr>
          <a:xfrm rot="10800000">
            <a:off x="3255435" y="3565169"/>
            <a:ext cx="756934" cy="184666"/>
          </a:xfrm>
          <a:prstGeom prst="line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808417" y="2990004"/>
            <a:ext cx="3027692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similar improvement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</a:t>
            </a:r>
            <a:r>
              <a:rPr lang="en-US" dirty="0" smtClean="0"/>
              <a:t>for 0.0001-1 moments</a:t>
            </a:r>
          </a:p>
          <a:p>
            <a:r>
              <a:rPr lang="en-US" sz="1400" dirty="0" smtClean="0"/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needs 20 x 250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 data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787251" y="1765788"/>
            <a:ext cx="2710999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results obtained with two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 Lagrange multipliers</a:t>
            </a:r>
          </a:p>
          <a:p>
            <a:r>
              <a:rPr lang="en-US" dirty="0" smtClean="0"/>
              <a:t>   </a:t>
            </a:r>
            <a:r>
              <a:rPr lang="en-US" sz="1600" dirty="0" smtClean="0"/>
              <a:t>Hessian method consistent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progress towards spin sum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rule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00" dirty="0" smtClean="0">
                <a:ea typeface="+mj-ea"/>
              </a:rPr>
              <a:t>Quantum phase-space tomography of the nucleon</a:t>
            </a:r>
            <a:endParaRPr lang="en-US" sz="22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810351"/>
            <a:ext cx="8712200" cy="9691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3D picture in </a:t>
            </a: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momentum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space                3D picture in coordinate space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transverse momentum                       generalized </a:t>
            </a:r>
            <a:r>
              <a:rPr lang="en-US" sz="1600" dirty="0" err="1">
                <a:latin typeface="Comic Sans MS" charset="0"/>
              </a:rPr>
              <a:t>parton</a:t>
            </a:r>
            <a:r>
              <a:rPr lang="en-US" sz="1600" dirty="0">
                <a:latin typeface="Comic Sans MS" charset="0"/>
              </a:rPr>
              <a:t> distributions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dependent distributions                    </a:t>
            </a:r>
            <a:r>
              <a:rPr lang="en-US" sz="1600" dirty="0" err="1">
                <a:latin typeface="Comic Sans MS" charset="0"/>
                <a:sym typeface="Wingdings" charset="2"/>
              </a:rPr>
              <a:t></a:t>
            </a:r>
            <a:r>
              <a:rPr lang="en-US" sz="1600" dirty="0">
                <a:latin typeface="Comic Sans MS" charset="0"/>
                <a:sym typeface="Wingdings" charset="2"/>
              </a:rPr>
              <a:t> exclusive reaction like </a:t>
            </a:r>
            <a:r>
              <a:rPr lang="en-US" sz="1600" dirty="0" smtClean="0">
                <a:latin typeface="Comic Sans MS" charset="0"/>
                <a:sym typeface="Wingdings" charset="2"/>
              </a:rPr>
              <a:t>DVCS</a:t>
            </a:r>
            <a:endParaRPr lang="en-US" dirty="0" smtClean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C6F219-4AA5-7A41-B081-DF8C77E34B8A}" type="slidenum">
              <a:rPr lang="en-US"/>
              <a:pPr/>
              <a:t>21</a:t>
            </a:fld>
            <a:endParaRPr lang="en-US"/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868" y="377952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4216400"/>
            <a:ext cx="3640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714247" y="3860512"/>
            <a:ext cx="31354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Quarks</a:t>
            </a:r>
          </a:p>
          <a:p>
            <a:r>
              <a:rPr lang="en-US" sz="1600" b="1" dirty="0" err="1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npolarised</a:t>
            </a:r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           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polarised</a:t>
            </a:r>
            <a:endParaRPr lang="it-IT" sz="1600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243" y="573088"/>
            <a:ext cx="1645920" cy="12534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49605" y="73093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818350" y="1729286"/>
            <a:ext cx="516572" cy="1425197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5811317" y="1774916"/>
            <a:ext cx="516572" cy="1335593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 l="8471" t="4706" r="2824" b="4706"/>
          <a:stretch>
            <a:fillRect/>
          </a:stretch>
        </p:blipFill>
        <p:spPr>
          <a:xfrm>
            <a:off x="3897645" y="1927545"/>
            <a:ext cx="1436356" cy="8801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9560000">
            <a:off x="2587317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5779006" y="1921312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2832" y="654734"/>
            <a:ext cx="2373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b="1" dirty="0" smtClean="0">
                <a:latin typeface="Comic Sans MS"/>
                <a:cs typeface="Comic Sans MS"/>
              </a:rPr>
              <a:t>Wigner Distribution</a:t>
            </a:r>
          </a:p>
          <a:p>
            <a:pPr algn="ctr" eaLnBrk="0" hangingPunct="0"/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W(x,r,k</a:t>
            </a:r>
            <a:r>
              <a:rPr lang="en-US" b="1" baseline="-250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)</a:t>
            </a: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130461" y="4445993"/>
            <a:ext cx="4960620" cy="2108261"/>
            <a:chOff x="2044700" y="3828737"/>
            <a:chExt cx="7086600" cy="3011801"/>
          </a:xfrm>
        </p:grpSpPr>
        <p:pic>
          <p:nvPicPr>
            <p:cNvPr id="27" name="Picture 26" descr="plotGPD2D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69" b="15787"/>
            <a:stretch/>
          </p:blipFill>
          <p:spPr>
            <a:xfrm>
              <a:off x="2044700" y="3828737"/>
              <a:ext cx="7086600" cy="301180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2641600" y="5156200"/>
              <a:ext cx="504190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7" grpId="0"/>
      <p:bldP spid="20" grpId="0" animBg="1"/>
      <p:bldP spid="21" grpId="0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Comic Sans MS"/>
                <a:ea typeface="MS PGothic" pitchFamily="34" charset="-128"/>
                <a:cs typeface="Comic Sans MS"/>
              </a:rPr>
              <a:t>Quark TMD</a:t>
            </a:r>
            <a:r>
              <a:rPr lang="en-US" altLang="ja-JP" cap="none" dirty="0" smtClean="0">
                <a:latin typeface="Comic Sans MS"/>
                <a:ea typeface="MS PGothic" pitchFamily="34" charset="-128"/>
                <a:cs typeface="Comic Sans MS"/>
              </a:rPr>
              <a:t>s</a:t>
            </a:r>
            <a:r>
              <a:rPr lang="en-US" altLang="ja-JP" dirty="0" smtClean="0">
                <a:latin typeface="Comic Sans MS"/>
                <a:ea typeface="MS PGothic" pitchFamily="34" charset="-128"/>
                <a:cs typeface="Comic Sans MS"/>
              </a:rPr>
              <a:t> @ </a:t>
            </a:r>
            <a:r>
              <a:rPr lang="en-US" altLang="ja-JP" dirty="0">
                <a:latin typeface="Comic Sans MS"/>
                <a:ea typeface="MS PGothic" pitchFamily="34" charset="-128"/>
                <a:cs typeface="Comic Sans MS"/>
              </a:rPr>
              <a:t>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593"/>
            <a:ext cx="9144000" cy="5343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6166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asymmetry for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+:</a:t>
            </a:r>
          </a:p>
          <a:p>
            <a:r>
              <a:rPr lang="en-US" dirty="0" smtClean="0"/>
              <a:t>√s=</a:t>
            </a:r>
            <a:r>
              <a:rPr lang="en-US" dirty="0" smtClean="0">
                <a:solidFill>
                  <a:srgbClr val="0000FF"/>
                </a:solidFill>
              </a:rPr>
              <a:t>140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/ 45 </a:t>
            </a:r>
            <a:r>
              <a:rPr lang="en-US" dirty="0" err="1" smtClean="0"/>
              <a:t>GeV</a:t>
            </a:r>
            <a:r>
              <a:rPr lang="en-US" dirty="0" smtClean="0"/>
              <a:t> / </a:t>
            </a:r>
            <a:r>
              <a:rPr lang="en-US" dirty="0" smtClean="0">
                <a:solidFill>
                  <a:srgbClr val="FF0000"/>
                </a:solidFill>
              </a:rPr>
              <a:t>15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7333" y="4699000"/>
            <a:ext cx="3086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Other quarks look similar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hat about the gluon ?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11700" y="1456266"/>
            <a:ext cx="4432300" cy="2971800"/>
            <a:chOff x="4711700" y="1456266"/>
            <a:chExt cx="4432300" cy="2971800"/>
          </a:xfrm>
        </p:grpSpPr>
        <p:grpSp>
          <p:nvGrpSpPr>
            <p:cNvPr id="11" name="Group 10"/>
            <p:cNvGrpSpPr/>
            <p:nvPr/>
          </p:nvGrpSpPr>
          <p:grpSpPr>
            <a:xfrm>
              <a:off x="4711700" y="1456266"/>
              <a:ext cx="4432300" cy="2971800"/>
              <a:chOff x="4711700" y="1911350"/>
              <a:chExt cx="4432300" cy="29718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1700" y="1911350"/>
                <a:ext cx="4432300" cy="29718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746750" y="2106087"/>
                <a:ext cx="29217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</a:t>
                </a:r>
                <a:r>
                  <a:rPr lang="en-US" sz="1400" dirty="0" smtClean="0"/>
                  <a:t>-</a:t>
                </a:r>
                <a:r>
                  <a:rPr lang="en-US" sz="1400" dirty="0" err="1" smtClean="0"/>
                  <a:t>Sivers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fct</a:t>
                </a:r>
                <a:r>
                  <a:rPr lang="en-US" sz="1400" dirty="0" smtClean="0"/>
                  <a:t>. before and after</a:t>
                </a:r>
                <a:endParaRPr lang="en-US" sz="14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746750" y="3354917"/>
              <a:ext cx="1474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. </a:t>
              </a:r>
              <a:r>
                <a:rPr lang="en-US" dirty="0" err="1" smtClean="0"/>
                <a:t>Prokudin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2518" y="4650318"/>
            <a:ext cx="402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What is the influence of evolution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on the size of the asymmetry?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0.07268 L -0.25226 -0.15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-1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/>
          <a:lstStyle/>
          <a:p>
            <a:r>
              <a:rPr lang="en-US" sz="3200" cap="none" dirty="0" smtClean="0">
                <a:latin typeface="Comic Sans MS"/>
                <a:cs typeface="Comic Sans MS"/>
                <a:sym typeface="Arial" charset="0"/>
              </a:rPr>
              <a:t>The Gluon </a:t>
            </a:r>
            <a:r>
              <a:rPr lang="en-US" sz="3200" cap="none" dirty="0" err="1" smtClean="0">
                <a:latin typeface="Comic Sans MS"/>
                <a:cs typeface="Comic Sans MS"/>
                <a:sym typeface="Arial" charset="0"/>
              </a:rPr>
              <a:t>Sivers</a:t>
            </a:r>
            <a:r>
              <a:rPr lang="en-US" sz="3200" cap="none" dirty="0" smtClean="0">
                <a:latin typeface="Comic Sans MS"/>
                <a:cs typeface="Comic Sans MS"/>
                <a:sym typeface="Arial" charset="0"/>
              </a:rPr>
              <a:t> Function: </a:t>
            </a:r>
            <a:r>
              <a:rPr lang="en-US" sz="3200" cap="none" dirty="0" err="1" smtClean="0">
                <a:latin typeface="Comic Sans MS"/>
                <a:cs typeface="Comic Sans MS"/>
                <a:sym typeface="Arial" charset="0"/>
              </a:rPr>
              <a:t>γ</a:t>
            </a:r>
            <a:r>
              <a:rPr lang="en-US" sz="3200" cap="none" dirty="0">
                <a:latin typeface="Comic Sans MS"/>
                <a:cs typeface="Comic Sans MS"/>
                <a:sym typeface="Arial" charset="0"/>
              </a:rPr>
              <a:t>*N</a:t>
            </a:r>
            <a:r>
              <a:rPr lang="en-US" sz="3200" cap="none" baseline="32000" dirty="0">
                <a:latin typeface="Comic Sans MS"/>
                <a:cs typeface="Comic Sans MS"/>
                <a:sym typeface="Arial" charset="0"/>
              </a:rPr>
              <a:t>⇑</a:t>
            </a:r>
            <a:r>
              <a:rPr lang="en-US" sz="3200" cap="none" dirty="0">
                <a:latin typeface="Comic Sans MS"/>
                <a:cs typeface="Comic Sans MS"/>
                <a:sym typeface="Arial" charset="0"/>
              </a:rPr>
              <a:t> → </a:t>
            </a:r>
            <a:r>
              <a:rPr lang="en-US" sz="3200" cap="none" dirty="0" err="1" smtClean="0">
                <a:latin typeface="Comic Sans MS"/>
                <a:cs typeface="Comic Sans MS"/>
                <a:sym typeface="Arial" charset="0"/>
              </a:rPr>
              <a:t>h+h+</a:t>
            </a:r>
            <a:r>
              <a:rPr lang="en-US" sz="3200" dirty="0" err="1" smtClean="0">
                <a:latin typeface="Comic Sans MS"/>
                <a:cs typeface="Comic Sans MS"/>
                <a:sym typeface="Arial" charset="0"/>
              </a:rPr>
              <a:t>X</a:t>
            </a:r>
            <a:endParaRPr lang="en-US" sz="3200" dirty="0">
              <a:latin typeface="Comic Sans MS"/>
              <a:cs typeface="Comic Sans MS"/>
              <a:sym typeface="Arial" charset="0"/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D0F0-E7C0-004F-80A7-4CAD9042A11C}" type="slidenum">
              <a:rPr lang="en-US"/>
              <a:pPr/>
              <a:t>23</a:t>
            </a:fld>
            <a:endParaRPr lang="en-US"/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4840224" y="1221055"/>
            <a:ext cx="218611" cy="2125398"/>
            <a:chOff x="0" y="0"/>
            <a:chExt cx="352" cy="2768"/>
          </a:xfrm>
        </p:grpSpPr>
        <p:sp>
          <p:nvSpPr>
            <p:cNvPr id="20481" name="AutoShape 1"/>
            <p:cNvSpPr>
              <a:spLocks/>
            </p:cNvSpPr>
            <p:nvPr/>
          </p:nvSpPr>
          <p:spPr bwMode="auto">
            <a:xfrm>
              <a:off x="8" y="8"/>
              <a:ext cx="344" cy="2752"/>
            </a:xfrm>
            <a:custGeom>
              <a:avLst/>
              <a:gdLst/>
              <a:ahLst/>
              <a:cxnLst/>
              <a:rect l="0" t="0" r="r" b="b"/>
              <a:pathLst>
                <a:path w="16295" h="21600">
                  <a:moveTo>
                    <a:pt x="7579" y="0"/>
                  </a:moveTo>
                  <a:cubicBezTo>
                    <a:pt x="3393" y="0"/>
                    <a:pt x="0" y="562"/>
                    <a:pt x="0" y="1256"/>
                  </a:cubicBezTo>
                  <a:lnTo>
                    <a:pt x="0" y="20344"/>
                  </a:lnTo>
                  <a:cubicBezTo>
                    <a:pt x="0" y="21038"/>
                    <a:pt x="3393" y="21600"/>
                    <a:pt x="7579" y="21600"/>
                  </a:cubicBezTo>
                  <a:lnTo>
                    <a:pt x="8716" y="21600"/>
                  </a:lnTo>
                  <a:cubicBezTo>
                    <a:pt x="12902" y="21600"/>
                    <a:pt x="16295" y="21038"/>
                    <a:pt x="16295" y="20344"/>
                  </a:cubicBezTo>
                  <a:lnTo>
                    <a:pt x="16295" y="11553"/>
                  </a:lnTo>
                  <a:lnTo>
                    <a:pt x="21600" y="10926"/>
                  </a:lnTo>
                  <a:lnTo>
                    <a:pt x="16295" y="10298"/>
                  </a:lnTo>
                  <a:lnTo>
                    <a:pt x="16295" y="1256"/>
                  </a:lnTo>
                  <a:cubicBezTo>
                    <a:pt x="16295" y="562"/>
                    <a:pt x="12902" y="0"/>
                    <a:pt x="8716" y="0"/>
                  </a:cubicBezTo>
                  <a:lnTo>
                    <a:pt x="7579" y="0"/>
                  </a:lnTo>
                  <a:close/>
                  <a:moveTo>
                    <a:pt x="7579" y="0"/>
                  </a:move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82" name="Rectangle 2"/>
            <p:cNvSpPr>
              <a:spLocks/>
            </p:cNvSpPr>
            <p:nvPr/>
          </p:nvSpPr>
          <p:spPr bwMode="auto">
            <a:xfrm>
              <a:off x="0" y="0"/>
              <a:ext cx="208" cy="27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485" name="Rectangle 5"/>
          <p:cNvSpPr>
            <a:spLocks/>
          </p:cNvSpPr>
          <p:nvPr/>
        </p:nvSpPr>
        <p:spPr bwMode="auto">
          <a:xfrm>
            <a:off x="5083477" y="1234285"/>
            <a:ext cx="1777008" cy="118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latin typeface="Comic Sans MS Bold"/>
                <a:ea typeface="ＭＳ Ｐゴシック" charset="0"/>
                <a:cs typeface="Comic Sans MS Bold"/>
                <a:sym typeface="Arial" charset="0"/>
              </a:rPr>
              <a:t>Measure a pair of </a:t>
            </a:r>
            <a:r>
              <a:rPr lang="en-US" dirty="0">
                <a:solidFill>
                  <a:srgbClr val="0000FF"/>
                </a:solidFill>
                <a:latin typeface="Comic Sans MS Bold"/>
                <a:ea typeface="ＭＳ Ｐゴシック" charset="0"/>
                <a:cs typeface="Comic Sans MS Bold"/>
                <a:sym typeface="Arial Bold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Comic Sans MS Bold"/>
                <a:ea typeface="ＭＳ Ｐゴシック" charset="0"/>
                <a:cs typeface="Comic Sans MS Bold"/>
                <a:sym typeface="Arial" charset="0"/>
              </a:rPr>
              <a:t> </a:t>
            </a:r>
            <a:r>
              <a:rPr lang="en-US" dirty="0">
                <a:latin typeface="Comic Sans MS Bold"/>
                <a:ea typeface="ＭＳ Ｐゴシック" charset="0"/>
                <a:cs typeface="Comic Sans MS Bold"/>
                <a:sym typeface="Arial" charset="0"/>
              </a:rPr>
              <a:t>mesons</a:t>
            </a:r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6628691" y="1954393"/>
            <a:ext cx="2398200" cy="83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1687"/>
              </a:spcBef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k</a:t>
            </a:r>
            <a:r>
              <a:rPr lang="en-US" sz="2000" baseline="-25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⊥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= |k</a:t>
            </a:r>
            <a:r>
              <a:rPr lang="en-US" sz="2000" baseline="-6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1T 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+ k</a:t>
            </a:r>
            <a:r>
              <a:rPr lang="en-US" sz="2000" baseline="-6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2T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|</a:t>
            </a:r>
          </a:p>
          <a:p>
            <a:pPr>
              <a:spcBef>
                <a:spcPts val="1687"/>
              </a:spcBef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P</a:t>
            </a:r>
            <a:r>
              <a:rPr lang="en-US" sz="2000" baseline="-6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T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= (k</a:t>
            </a:r>
            <a:r>
              <a:rPr lang="en-US" sz="2000" baseline="-6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1T 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- k</a:t>
            </a:r>
            <a:r>
              <a:rPr lang="en-US" sz="2000" baseline="-6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2T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) / 2</a:t>
            </a:r>
          </a:p>
        </p:txBody>
      </p:sp>
      <p:grpSp>
        <p:nvGrpSpPr>
          <p:cNvPr id="20500" name="Group 20"/>
          <p:cNvGrpSpPr>
            <a:grpSpLocks/>
          </p:cNvGrpSpPr>
          <p:nvPr/>
        </p:nvGrpSpPr>
        <p:grpSpPr bwMode="auto">
          <a:xfrm>
            <a:off x="178266" y="933985"/>
            <a:ext cx="4679488" cy="2727853"/>
            <a:chOff x="0" y="220"/>
            <a:chExt cx="5952" cy="4032"/>
          </a:xfrm>
        </p:grpSpPr>
        <p:pic>
          <p:nvPicPr>
            <p:cNvPr id="2048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564"/>
              <a:ext cx="2944" cy="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Rectangle 8"/>
            <p:cNvSpPr>
              <a:spLocks/>
            </p:cNvSpPr>
            <p:nvPr/>
          </p:nvSpPr>
          <p:spPr bwMode="auto">
            <a:xfrm>
              <a:off x="0" y="1988"/>
              <a:ext cx="1592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ts val="1687"/>
                </a:spcBef>
              </a:pP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study </a:t>
              </a:r>
              <a:r>
                <a:rPr lang="en-US" sz="1400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charm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 to </a:t>
              </a:r>
              <a:r>
                <a:rPr lang="en-US" sz="1400" dirty="0" smtClean="0"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tag PGF</a:t>
              </a:r>
              <a:endParaRPr lang="en-US" sz="1400" dirty="0"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</p:txBody>
        </p:sp>
        <p:sp>
          <p:nvSpPr>
            <p:cNvPr id="20489" name="Rectangle 9"/>
            <p:cNvSpPr>
              <a:spLocks/>
            </p:cNvSpPr>
            <p:nvPr/>
          </p:nvSpPr>
          <p:spPr bwMode="auto">
            <a:xfrm>
              <a:off x="376" y="3679"/>
              <a:ext cx="333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N</a:t>
              </a:r>
              <a:r>
                <a:rPr lang="en-US" sz="2400" baseline="32000" dirty="0">
                  <a:solidFill>
                    <a:schemeClr val="tx1"/>
                  </a:solidFill>
                  <a:ea typeface="ＭＳ Ｐゴシック" charset="0"/>
                  <a:cs typeface="Arial Unicode MS" charset="0"/>
                </a:rPr>
                <a:t>⇑</a:t>
              </a:r>
            </a:p>
          </p:txBody>
        </p:sp>
        <p:sp>
          <p:nvSpPr>
            <p:cNvPr id="20490" name="Rectangle 10"/>
            <p:cNvSpPr>
              <a:spLocks/>
            </p:cNvSpPr>
            <p:nvPr/>
          </p:nvSpPr>
          <p:spPr bwMode="auto">
            <a:xfrm>
              <a:off x="444" y="226"/>
              <a:ext cx="15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e</a:t>
              </a:r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 flipH="1">
              <a:off x="3720" y="836"/>
              <a:ext cx="2176" cy="736"/>
            </a:xfrm>
            <a:prstGeom prst="line">
              <a:avLst/>
            </a:prstGeom>
            <a:noFill/>
            <a:ln w="25400" cap="flat">
              <a:solidFill>
                <a:srgbClr val="D60202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 rot="10800000">
              <a:off x="3704" y="2932"/>
              <a:ext cx="2248" cy="632"/>
            </a:xfrm>
            <a:prstGeom prst="line">
              <a:avLst/>
            </a:prstGeom>
            <a:noFill/>
            <a:ln w="25400" cap="flat">
              <a:solidFill>
                <a:srgbClr val="D60202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3" name="Line 13"/>
            <p:cNvSpPr>
              <a:spLocks noChangeShapeType="1"/>
            </p:cNvSpPr>
            <p:nvPr/>
          </p:nvSpPr>
          <p:spPr bwMode="auto">
            <a:xfrm rot="10800000">
              <a:off x="3656" y="1644"/>
              <a:ext cx="712" cy="64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 flipH="1">
              <a:off x="3656" y="1092"/>
              <a:ext cx="600" cy="392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5" name="Line 15"/>
            <p:cNvSpPr>
              <a:spLocks noChangeShapeType="1"/>
            </p:cNvSpPr>
            <p:nvPr/>
          </p:nvSpPr>
          <p:spPr bwMode="auto">
            <a:xfrm flipH="1">
              <a:off x="3712" y="2604"/>
              <a:ext cx="776" cy="28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 flipH="1">
              <a:off x="3688" y="2308"/>
              <a:ext cx="568" cy="544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 flipH="1">
              <a:off x="216" y="660"/>
              <a:ext cx="656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8" name="Line 18"/>
            <p:cNvSpPr>
              <a:spLocks noChangeShapeType="1"/>
            </p:cNvSpPr>
            <p:nvPr/>
          </p:nvSpPr>
          <p:spPr bwMode="auto">
            <a:xfrm flipH="1">
              <a:off x="888" y="220"/>
              <a:ext cx="472" cy="43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9" name="Oval 19"/>
            <p:cNvSpPr>
              <a:spLocks/>
            </p:cNvSpPr>
            <p:nvPr/>
          </p:nvSpPr>
          <p:spPr bwMode="auto">
            <a:xfrm>
              <a:off x="184" y="3452"/>
              <a:ext cx="800" cy="800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502" name="Rectangle 22"/>
          <p:cNvSpPr>
            <a:spLocks/>
          </p:cNvSpPr>
          <p:nvPr/>
        </p:nvSpPr>
        <p:spPr bwMode="auto">
          <a:xfrm>
            <a:off x="5051727" y="2369348"/>
            <a:ext cx="1777008" cy="81260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rgbClr val="FF29FE"/>
                </a:solidFill>
                <a:latin typeface="Comic Sans MS Bold"/>
                <a:ea typeface="ＭＳ Ｐゴシック" charset="0"/>
                <a:cs typeface="Comic Sans MS Bold"/>
                <a:sym typeface="Arial" charset="0"/>
              </a:rPr>
              <a:t>Statistically challenging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3337" y="836087"/>
            <a:ext cx="20690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aseline="-25000" dirty="0" smtClean="0"/>
              <a:t>⊥</a:t>
            </a:r>
            <a:r>
              <a:rPr lang="en-US" sz="1400" dirty="0" smtClean="0"/>
              <a:t>&lt;&lt;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endParaRPr lang="en-US" sz="1400" baseline="-25000" dirty="0" smtClean="0"/>
          </a:p>
          <a:p>
            <a:r>
              <a:rPr lang="en-US" sz="1400" dirty="0" err="1" smtClean="0"/>
              <a:t>qqbar</a:t>
            </a:r>
            <a:r>
              <a:rPr lang="en-US" sz="1400" dirty="0" smtClean="0"/>
              <a:t> interacts like g</a:t>
            </a:r>
          </a:p>
          <a:p>
            <a:r>
              <a:rPr lang="en-US" sz="1400" dirty="0" smtClean="0"/>
              <a:t>“Correlation limit” </a:t>
            </a:r>
            <a:endParaRPr lang="en-US" sz="1400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1" y="4418211"/>
            <a:ext cx="4058285" cy="542290"/>
          </a:xfrm>
          <a:prstGeom prst="rect">
            <a:avLst/>
          </a:prstGeom>
          <a:noFill/>
          <a:ln w="12700" cap="flat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18" y="3338709"/>
            <a:ext cx="443865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5506709" y="3462867"/>
            <a:ext cx="1778992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2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EIC INT proceedings</a:t>
            </a:r>
          </a:p>
          <a:p>
            <a:r>
              <a:rPr lang="en-US" sz="12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arXiv:1108.1713v1</a:t>
            </a:r>
          </a:p>
          <a:p>
            <a:r>
              <a:rPr lang="en-US" sz="12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section 2.3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8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</a:t>
            </a:r>
            <a:r>
              <a:rPr lang="en-US" dirty="0" err="1" smtClean="0"/>
              <a:t>ASsumptions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5" y="433933"/>
            <a:ext cx="743023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 smtClean="0">
                <a:solidFill>
                  <a:srgbClr val="0000FF"/>
                </a:solidFill>
              </a:rPr>
              <a:t>Pythia</a:t>
            </a:r>
            <a:r>
              <a:rPr lang="en-US" sz="2000" u="sng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 smtClean="0"/>
              <a:t>unpolarised</a:t>
            </a:r>
            <a:r>
              <a:rPr lang="en-US" dirty="0" smtClean="0"/>
              <a:t> with CEQT 10 PDF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Beam Energies: 20 </a:t>
            </a:r>
            <a:r>
              <a:rPr lang="en-US" dirty="0" err="1" smtClean="0"/>
              <a:t>GeV</a:t>
            </a:r>
            <a:r>
              <a:rPr lang="en-US" dirty="0" smtClean="0"/>
              <a:t> x 250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: 1 – 10 GeV</a:t>
            </a:r>
            <a:r>
              <a:rPr lang="en-US" baseline="30000" dirty="0" smtClean="0"/>
              <a:t>2</a:t>
            </a:r>
            <a:r>
              <a:rPr lang="en-US" dirty="0" smtClean="0"/>
              <a:t>, y: 0.01 – 0.95, z&gt;0.25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no cut on k</a:t>
            </a:r>
            <a:r>
              <a:rPr lang="en-US" baseline="-25000" dirty="0" smtClean="0"/>
              <a:t>⊥</a:t>
            </a:r>
            <a:r>
              <a:rPr lang="en-US" dirty="0" smtClean="0"/>
              <a:t>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, </a:t>
            </a:r>
            <a:r>
              <a:rPr lang="en-US" dirty="0" smtClean="0">
                <a:latin typeface="Comic Sans MS"/>
                <a:cs typeface="Comic Sans MS"/>
              </a:rPr>
              <a:t>but on </a:t>
            </a:r>
            <a:r>
              <a:rPr lang="en-US" dirty="0">
                <a:latin typeface="Comic Sans MS"/>
                <a:cs typeface="Comic Sans MS"/>
                <a:sym typeface="Arial" charset="0"/>
              </a:rPr>
              <a:t>k</a:t>
            </a:r>
            <a:r>
              <a:rPr lang="en-US" baseline="-6000" dirty="0" smtClean="0">
                <a:latin typeface="Comic Sans MS"/>
                <a:cs typeface="Comic Sans MS"/>
                <a:sym typeface="Arial" charset="0"/>
              </a:rPr>
              <a:t>⊥</a:t>
            </a:r>
            <a:r>
              <a:rPr lang="en-US" dirty="0" smtClean="0">
                <a:latin typeface="Comic Sans MS"/>
                <a:cs typeface="Comic Sans MS"/>
                <a:sym typeface="Arial" charset="0"/>
              </a:rPr>
              <a:t>/</a:t>
            </a:r>
            <a:r>
              <a:rPr lang="en-US" dirty="0" err="1" smtClean="0">
                <a:latin typeface="Comic Sans MS"/>
                <a:cs typeface="Comic Sans MS"/>
                <a:sym typeface="Arial" charset="0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  <a:sym typeface="Arial" charset="0"/>
              </a:rPr>
              <a:t>t</a:t>
            </a:r>
            <a:r>
              <a:rPr lang="en-US" baseline="-25000" dirty="0" smtClean="0">
                <a:latin typeface="Comic Sans MS"/>
                <a:cs typeface="Comic Sans MS"/>
                <a:sym typeface="Arial" charset="0"/>
              </a:rPr>
              <a:t> </a:t>
            </a:r>
            <a:r>
              <a:rPr lang="en-US" dirty="0">
                <a:latin typeface="Comic Sans MS"/>
                <a:cs typeface="Comic Sans MS"/>
                <a:sym typeface="Arial" charset="0"/>
              </a:rPr>
              <a:t>&lt; 0.5 for </a:t>
            </a:r>
            <a:r>
              <a:rPr lang="ja-JP" altLang="en-US" dirty="0">
                <a:latin typeface="Comic Sans MS"/>
                <a:cs typeface="Comic Sans MS"/>
                <a:sym typeface="Arial" charset="0"/>
              </a:rPr>
              <a:t>“</a:t>
            </a:r>
            <a:r>
              <a:rPr lang="en-US" dirty="0">
                <a:latin typeface="Comic Sans MS"/>
                <a:cs typeface="Comic Sans MS"/>
                <a:sym typeface="Arial" charset="0"/>
              </a:rPr>
              <a:t>correlation limit</a:t>
            </a:r>
            <a:r>
              <a:rPr lang="ja-JP" altLang="en-US" dirty="0" smtClean="0">
                <a:latin typeface="Comic Sans MS"/>
                <a:cs typeface="Comic Sans MS"/>
                <a:sym typeface="Arial" charset="0"/>
              </a:rPr>
              <a:t>”</a:t>
            </a:r>
            <a:endParaRPr lang="en-US" baseline="-250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  <a:sym typeface="Arial" charset="0"/>
              </a:rPr>
              <a:t>Both </a:t>
            </a:r>
            <a:r>
              <a:rPr lang="en-US" dirty="0">
                <a:latin typeface="Comic Sans MS"/>
                <a:cs typeface="Comic Sans MS"/>
                <a:sym typeface="Arial" charset="0"/>
              </a:rPr>
              <a:t>D0 and D0-bar →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Arial" charset="0"/>
              </a:rPr>
              <a:t>π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Arial" charset="0"/>
              </a:rPr>
              <a:t>K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Arial" charset="0"/>
              </a:rPr>
              <a:t>Easily reconstructed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Arial" charset="0"/>
              </a:rPr>
              <a:t>Branching </a:t>
            </a:r>
            <a:r>
              <a:rPr lang="en-US" sz="1600" dirty="0">
                <a:latin typeface="Comic Sans MS"/>
                <a:cs typeface="Comic Sans MS"/>
                <a:sym typeface="Arial" charset="0"/>
              </a:rPr>
              <a:t>ratio 3.87</a:t>
            </a:r>
            <a:r>
              <a:rPr lang="en-US" sz="1600" dirty="0" smtClean="0">
                <a:latin typeface="Comic Sans MS"/>
                <a:cs typeface="Comic Sans MS"/>
                <a:sym typeface="Arial" charset="0"/>
              </a:rPr>
              <a:t>%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Arial" charset="0"/>
              </a:rPr>
              <a:t>Are down feeds from different Mesons an issue?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Arial" charset="0"/>
              </a:rPr>
              <a:t>Is the charm Meson a good proxy for the charm quark</a:t>
            </a:r>
            <a:endParaRPr lang="en-US" sz="1600" dirty="0">
              <a:latin typeface="Comic Sans MS"/>
              <a:cs typeface="Comic Sans MS"/>
              <a:sym typeface="Arial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baseline="-25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60" y="3268935"/>
            <a:ext cx="3000840" cy="28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/>
          </p:cNvSpPr>
          <p:nvPr/>
        </p:nvSpPr>
        <p:spPr bwMode="auto">
          <a:xfrm>
            <a:off x="6466045" y="4013433"/>
            <a:ext cx="1172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k</a:t>
            </a:r>
            <a:r>
              <a:rPr lang="en-US" baseline="-6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T</a:t>
            </a:r>
            <a:r>
              <a:rPr lang="en-US" baseline="3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D0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vs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k</a:t>
            </a:r>
            <a:r>
              <a:rPr lang="en-US" baseline="-60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T</a:t>
            </a:r>
            <a:r>
              <a:rPr lang="en-US" baseline="320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c</a:t>
            </a:r>
            <a:endParaRPr lang="en-US" baseline="320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80" y="3828072"/>
            <a:ext cx="3000840" cy="28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/>
          </p:cNvSpPr>
          <p:nvPr/>
        </p:nvSpPr>
        <p:spPr bwMode="auto">
          <a:xfrm>
            <a:off x="4733363" y="4483274"/>
            <a:ext cx="1269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ea typeface="ＭＳ Ｐゴシック" charset="0"/>
                <a:cs typeface="Lucida Grande" charset="0"/>
              </a:rPr>
              <a:t>Δϕ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Lucida Grande" charset="0"/>
              </a:rPr>
              <a:t>(c ↔ D</a:t>
            </a:r>
            <a:r>
              <a:rPr lang="en-US" baseline="3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0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)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8805"/>
            <a:ext cx="3235960" cy="244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/>
          </p:cNvSpPr>
          <p:nvPr/>
        </p:nvSpPr>
        <p:spPr bwMode="auto">
          <a:xfrm>
            <a:off x="1271902" y="4493789"/>
            <a:ext cx="1896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Direct D</a:t>
            </a:r>
            <a:r>
              <a:rPr lang="en-US" sz="1400" baseline="3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0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/D</a:t>
            </a:r>
            <a:r>
              <a:rPr lang="en-US" sz="1400" baseline="3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0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bar</a:t>
            </a:r>
          </a:p>
          <a:p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D</a:t>
            </a:r>
            <a:r>
              <a:rPr lang="en-US" sz="1400" baseline="320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0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 from D</a:t>
            </a:r>
            <a:r>
              <a:rPr lang="en-US" sz="1400" baseline="320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*+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→π</a:t>
            </a:r>
            <a:r>
              <a:rPr lang="en-US" sz="1400" baseline="320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+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D</a:t>
            </a:r>
            <a:r>
              <a:rPr lang="en-US" sz="1400" baseline="320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0</a:t>
            </a:r>
            <a:endParaRPr lang="en-US" sz="1400" dirty="0">
              <a:solidFill>
                <a:srgbClr val="FF0000"/>
              </a:solidFill>
              <a:ea typeface="ＭＳ Ｐゴシック" charset="0"/>
              <a:cs typeface="Gill Sans" charset="0"/>
            </a:endParaRPr>
          </a:p>
          <a:p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D</a:t>
            </a:r>
            <a:r>
              <a:rPr lang="en-US" sz="1400" baseline="320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0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bar from D</a:t>
            </a:r>
            <a:r>
              <a:rPr lang="en-US" sz="1400" baseline="320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*-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→π</a:t>
            </a:r>
            <a:r>
              <a:rPr lang="en-US" sz="1400" baseline="320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-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D</a:t>
            </a:r>
            <a:r>
              <a:rPr lang="en-US" sz="1400" baseline="320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  <a:sym typeface="Arial" charset="0"/>
              </a:rPr>
              <a:t>Simulation Result</a:t>
            </a:r>
            <a:endParaRPr lang="en-US" dirty="0">
              <a:latin typeface="Comic Sans MS"/>
              <a:cs typeface="Comic Sans MS"/>
              <a:sym typeface="Arial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6E34-5153-EE4F-90AB-5C1643D1DAD9}" type="slidenum">
              <a:rPr lang="en-US"/>
              <a:pPr/>
              <a:t>25</a:t>
            </a:fld>
            <a:endParaRPr lang="en-US"/>
          </a:p>
        </p:txBody>
      </p:sp>
      <p:sp>
        <p:nvSpPr>
          <p:cNvPr id="28674" name="Rectangle 2"/>
          <p:cNvSpPr>
            <a:spLocks/>
          </p:cNvSpPr>
          <p:nvPr/>
        </p:nvSpPr>
        <p:spPr bwMode="auto">
          <a:xfrm>
            <a:off x="217289" y="5587997"/>
            <a:ext cx="475687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285750" indent="-285750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1/</a:t>
            </a:r>
            <a:r>
              <a:rPr lang="en-US" sz="1600" dirty="0" err="1">
                <a:latin typeface="Comic Sans MS"/>
                <a:ea typeface="ＭＳ Ｐゴシック" charset="0"/>
                <a:cs typeface="Comic Sans MS"/>
                <a:sym typeface="Arial" charset="0"/>
              </a:rPr>
              <a:t>sqrt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(N) error per (</a:t>
            </a:r>
            <a:r>
              <a:rPr lang="en-US" sz="1600" dirty="0" err="1">
                <a:latin typeface="Comic Sans MS"/>
                <a:ea typeface="ＭＳ Ｐゴシック" charset="0"/>
                <a:cs typeface="Comic Sans MS"/>
                <a:sym typeface="Arial" charset="0"/>
              </a:rPr>
              <a:t>ϕ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, k</a:t>
            </a:r>
            <a:r>
              <a:rPr lang="en-US" sz="1600" baseline="-6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⊥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) bin, scaled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for</a:t>
            </a:r>
          </a:p>
          <a:p>
            <a:pPr marL="457200" lvl="2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70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% beam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polarisation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</a:p>
          <a:p>
            <a:pPr marL="457200" lvl="2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100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fb</a:t>
            </a:r>
            <a:r>
              <a:rPr lang="en-US" sz="1600" baseline="3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-1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integrated luminosity</a:t>
            </a:r>
          </a:p>
        </p:txBody>
      </p:sp>
      <p:sp>
        <p:nvSpPr>
          <p:cNvPr id="28675" name="AutoShape 3"/>
          <p:cNvSpPr>
            <a:spLocks/>
          </p:cNvSpPr>
          <p:nvPr/>
        </p:nvSpPr>
        <p:spPr bwMode="auto">
          <a:xfrm>
            <a:off x="4952669" y="5232467"/>
            <a:ext cx="2536031" cy="1321594"/>
          </a:xfrm>
          <a:prstGeom prst="wedgeEllipseCallout">
            <a:avLst>
              <a:gd name="adj1" fmla="val -89083"/>
              <a:gd name="adj2" fmla="val 37162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~8 months with 50% efficiency and </a:t>
            </a:r>
            <a:endParaRPr lang="en-US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Gill Sans" charset="0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L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= 10</a:t>
            </a:r>
            <a:r>
              <a:rPr lang="en-US" baseline="32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34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cm</a:t>
            </a:r>
            <a:r>
              <a:rPr lang="en-US" baseline="32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2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s</a:t>
            </a:r>
            <a:r>
              <a:rPr lang="en-US" baseline="32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-1</a:t>
            </a:r>
          </a:p>
        </p:txBody>
      </p:sp>
      <p:sp>
        <p:nvSpPr>
          <p:cNvPr id="28676" name="Rectangle 4"/>
          <p:cNvSpPr>
            <a:spLocks/>
          </p:cNvSpPr>
          <p:nvPr/>
        </p:nvSpPr>
        <p:spPr bwMode="auto">
          <a:xfrm>
            <a:off x="2259542" y="820790"/>
            <a:ext cx="10651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1687"/>
              </a:spcBef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 &lt; k</a:t>
            </a:r>
            <a:r>
              <a:rPr lang="en-US" baseline="-6000" dirty="0">
                <a:solidFill>
                  <a:schemeClr val="tx1"/>
                </a:solidFill>
                <a:latin typeface="Arial" charset="0"/>
                <a:ea typeface="ＭＳ Ｐゴシック" charset="0"/>
                <a:cs typeface="Apple Symbols" charset="0"/>
                <a:sym typeface="Arial" charset="0"/>
              </a:rPr>
              <a:t>⊥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&lt; 2</a:t>
            </a:r>
          </a:p>
        </p:txBody>
      </p:sp>
      <p:sp>
        <p:nvSpPr>
          <p:cNvPr id="28677" name="Rectangle 5"/>
          <p:cNvSpPr>
            <a:spLocks/>
          </p:cNvSpPr>
          <p:nvPr/>
        </p:nvSpPr>
        <p:spPr bwMode="auto">
          <a:xfrm>
            <a:off x="814585" y="826412"/>
            <a:ext cx="1236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1687"/>
              </a:spcBef>
            </a:pP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0.5 &lt; k</a:t>
            </a:r>
            <a:r>
              <a:rPr lang="en-US" baseline="-6000" dirty="0">
                <a:solidFill>
                  <a:srgbClr val="FF0000"/>
                </a:solidFill>
                <a:latin typeface="Arial" charset="0"/>
                <a:ea typeface="ＭＳ Ｐゴシック" charset="0"/>
                <a:cs typeface="Apple Symbols" charset="0"/>
                <a:sym typeface="Arial" charset="0"/>
              </a:rPr>
              <a:t>⊥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&lt; 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7660" y="1072736"/>
            <a:ext cx="4320540" cy="4145280"/>
            <a:chOff x="919758" y="169664"/>
            <a:chExt cx="4320540" cy="4145280"/>
          </a:xfrm>
        </p:grpSpPr>
        <p:pic>
          <p:nvPicPr>
            <p:cNvPr id="286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758" y="169664"/>
              <a:ext cx="4320540" cy="414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Rectangle 7"/>
            <p:cNvSpPr>
              <a:spLocks/>
            </p:cNvSpPr>
            <p:nvPr/>
          </p:nvSpPr>
          <p:spPr bwMode="auto">
            <a:xfrm>
              <a:off x="4303778" y="4112888"/>
              <a:ext cx="1730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60000"/>
                </a:lnSpc>
                <a:spcBef>
                  <a:spcPts val="1687"/>
                </a:spcBef>
              </a:pPr>
              <a:r>
                <a:rPr lang="en-US" dirty="0" err="1"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ϕ</a:t>
              </a:r>
              <a:endParaRPr lang="en-US" dirty="0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17299"/>
            <a:ext cx="443865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 flipV="1">
            <a:off x="4191000" y="1153583"/>
            <a:ext cx="1185333" cy="11959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4180417" y="3312583"/>
            <a:ext cx="1217083" cy="165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 rot="19680000">
            <a:off x="1230386" y="2980033"/>
            <a:ext cx="592123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</a:schemeClr>
            </a:solidFill>
          </a:ln>
          <a:effectLst>
            <a:glow rad="101600">
              <a:schemeClr val="tx1">
                <a:lumMod val="85000"/>
                <a:alpha val="75000"/>
              </a:schemeClr>
            </a:glow>
            <a:outerShdw blurRad="50800" dist="38100" dir="2700000" algn="tl" rotWithShape="0">
              <a:schemeClr val="tx1">
                <a:lumMod val="65000"/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1200" dirty="0" smtClean="0">
                <a:latin typeface="Comic Sans MS"/>
                <a:ea typeface="+mn-ea"/>
                <a:cs typeface="Comic Sans MS"/>
              </a:rPr>
              <a:t>EIC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omic Sans MS"/>
                <a:ea typeface="+mn-ea"/>
                <a:cs typeface="Comic Sans MS"/>
              </a:rPr>
              <a:t>will allow a measurement of the gluon </a:t>
            </a:r>
            <a:r>
              <a:rPr lang="en-US" dirty="0" err="1" smtClean="0">
                <a:latin typeface="Comic Sans MS"/>
                <a:ea typeface="+mn-ea"/>
                <a:cs typeface="Comic Sans MS"/>
              </a:rPr>
              <a:t>Sivers</a:t>
            </a:r>
            <a:r>
              <a:rPr lang="en-US" dirty="0" smtClean="0">
                <a:latin typeface="Comic Sans MS"/>
                <a:ea typeface="+mn-ea"/>
                <a:cs typeface="Comic Sans MS"/>
              </a:rPr>
              <a:t> function</a:t>
            </a:r>
            <a:endParaRPr lang="en-US" b="1" kern="1200" dirty="0" smtClean="0">
              <a:latin typeface="Comic Sans MS"/>
              <a:ea typeface="+mn-ea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2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00" dirty="0" smtClean="0">
                <a:ea typeface="+mj-ea"/>
              </a:rPr>
              <a:t>Quantum phase-space tomography of the nucleon</a:t>
            </a:r>
            <a:endParaRPr lang="en-US" sz="22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810351"/>
            <a:ext cx="8712200" cy="9691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3D picture in </a:t>
            </a: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momentum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space                3D picture in coordinate space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transverse momentum                       generalized </a:t>
            </a:r>
            <a:r>
              <a:rPr lang="en-US" sz="1600" dirty="0" err="1">
                <a:latin typeface="Comic Sans MS" charset="0"/>
              </a:rPr>
              <a:t>parton</a:t>
            </a:r>
            <a:r>
              <a:rPr lang="en-US" sz="1600" dirty="0">
                <a:latin typeface="Comic Sans MS" charset="0"/>
              </a:rPr>
              <a:t> distributions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dependent distributions                    </a:t>
            </a:r>
            <a:r>
              <a:rPr lang="en-US" sz="1600" dirty="0" err="1">
                <a:latin typeface="Comic Sans MS" charset="0"/>
                <a:sym typeface="Wingdings" charset="2"/>
              </a:rPr>
              <a:t></a:t>
            </a:r>
            <a:r>
              <a:rPr lang="en-US" sz="1600" dirty="0">
                <a:latin typeface="Comic Sans MS" charset="0"/>
                <a:sym typeface="Wingdings" charset="2"/>
              </a:rPr>
              <a:t> exclusive reaction like </a:t>
            </a:r>
            <a:r>
              <a:rPr lang="en-US" sz="1600" dirty="0" smtClean="0">
                <a:latin typeface="Comic Sans MS" charset="0"/>
                <a:sym typeface="Wingdings" charset="2"/>
              </a:rPr>
              <a:t>DVCS</a:t>
            </a:r>
            <a:endParaRPr lang="en-US" dirty="0" smtClean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C6F219-4AA5-7A41-B081-DF8C77E34B8A}" type="slidenum">
              <a:rPr lang="en-US"/>
              <a:pPr/>
              <a:t>26</a:t>
            </a:fld>
            <a:endParaRPr lang="en-US"/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868" y="377952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714247" y="3860512"/>
            <a:ext cx="31354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Quarks</a:t>
            </a:r>
          </a:p>
          <a:p>
            <a:r>
              <a:rPr lang="en-US" sz="1600" b="1" dirty="0" err="1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npolarised</a:t>
            </a:r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           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polarised</a:t>
            </a:r>
            <a:endParaRPr lang="it-IT" sz="1600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243" y="573088"/>
            <a:ext cx="1645920" cy="12534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49605" y="73093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818350" y="1729286"/>
            <a:ext cx="516572" cy="1425197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5811317" y="1774916"/>
            <a:ext cx="516572" cy="1335593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 l="8471" t="4706" r="2824" b="4706"/>
          <a:stretch>
            <a:fillRect/>
          </a:stretch>
        </p:blipFill>
        <p:spPr>
          <a:xfrm>
            <a:off x="3897645" y="1927545"/>
            <a:ext cx="1436356" cy="8801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9560000">
            <a:off x="2587317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5779006" y="1921312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2832" y="654734"/>
            <a:ext cx="2373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b="1" dirty="0" smtClean="0">
                <a:latin typeface="Comic Sans MS"/>
                <a:cs typeface="Comic Sans MS"/>
              </a:rPr>
              <a:t>Wigner Distribution</a:t>
            </a:r>
          </a:p>
          <a:p>
            <a:pPr algn="ctr" eaLnBrk="0" hangingPunct="0"/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W(x,r,k</a:t>
            </a:r>
            <a:r>
              <a:rPr lang="en-US" b="1" baseline="-250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)</a:t>
            </a: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130461" y="4445993"/>
            <a:ext cx="4960620" cy="2108261"/>
            <a:chOff x="2044700" y="3828737"/>
            <a:chExt cx="7086600" cy="3011801"/>
          </a:xfrm>
        </p:grpSpPr>
        <p:pic>
          <p:nvPicPr>
            <p:cNvPr id="27" name="Picture 26" descr="plotGPD2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69" b="15787"/>
            <a:stretch/>
          </p:blipFill>
          <p:spPr>
            <a:xfrm>
              <a:off x="2044700" y="3828737"/>
              <a:ext cx="7086600" cy="301180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2641600" y="5156200"/>
              <a:ext cx="504190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750" y="4216400"/>
            <a:ext cx="3640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42" name="Rectangle 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DVCS ASYMMETRIES</a:t>
            </a:r>
            <a:endParaRPr lang="en-GB"/>
          </a:p>
        </p:txBody>
      </p:sp>
      <p:sp>
        <p:nvSpPr>
          <p:cNvPr id="52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BBF82-B6E2-9F42-9D11-9DBC2F85A174}" type="slidenum">
              <a:rPr lang="it-IT"/>
              <a:pPr>
                <a:defRPr/>
              </a:pPr>
              <a:t>27</a:t>
            </a:fld>
            <a:endParaRPr lang="it-IT"/>
          </a:p>
        </p:txBody>
      </p:sp>
      <p:sp>
        <p:nvSpPr>
          <p:cNvPr id="567298" name="Text Box 2"/>
          <p:cNvSpPr txBox="1">
            <a:spLocks noChangeArrowheads="1"/>
          </p:cNvSpPr>
          <p:nvPr/>
        </p:nvSpPr>
        <p:spPr bwMode="auto">
          <a:xfrm>
            <a:off x="1001713" y="5502275"/>
            <a:ext cx="4880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322F31"/>
                </a:solidFill>
                <a:latin typeface="Symbol" pitchFamily="-65" charset="2"/>
              </a:rPr>
              <a:t>Ds</a:t>
            </a:r>
            <a:r>
              <a:rPr lang="en-US" sz="2400" b="1" baseline="-25000" dirty="0" err="1">
                <a:solidFill>
                  <a:srgbClr val="322F31"/>
                </a:solidFill>
                <a:latin typeface="Tahoma" pitchFamily="-65" charset="0"/>
              </a:rPr>
              <a:t>UT</a:t>
            </a:r>
            <a:r>
              <a:rPr lang="en-US" sz="2400" b="1" dirty="0">
                <a:solidFill>
                  <a:srgbClr val="322F31"/>
                </a:solidFill>
                <a:latin typeface="Tahoma" pitchFamily="-65" charset="0"/>
              </a:rPr>
              <a:t> ~ </a:t>
            </a:r>
            <a:r>
              <a:rPr lang="en-US" sz="2400" b="1" dirty="0" err="1">
                <a:solidFill>
                  <a:srgbClr val="0000FF"/>
                </a:solidFill>
                <a:latin typeface="Tahoma" pitchFamily="-65" charset="0"/>
              </a:rPr>
              <a:t>sin</a:t>
            </a:r>
            <a:r>
              <a:rPr lang="en-US" sz="2400" b="1" dirty="0" err="1">
                <a:solidFill>
                  <a:srgbClr val="0000FF"/>
                </a:solidFill>
                <a:latin typeface="Symbol" pitchFamily="-65" charset="2"/>
              </a:rPr>
              <a:t>f</a:t>
            </a:r>
            <a:r>
              <a:rPr lang="en-US" sz="2400" b="1" dirty="0" err="1">
                <a:latin typeface="Tahoma" pitchFamily="-65" charset="0"/>
              </a:rPr>
              <a:t>∙</a:t>
            </a:r>
            <a:r>
              <a:rPr lang="en-US" sz="2400" b="1" dirty="0" err="1">
                <a:solidFill>
                  <a:schemeClr val="tx1"/>
                </a:solidFill>
                <a:latin typeface="Tahoma" pitchFamily="-65" charset="0"/>
              </a:rPr>
              <a:t>Im{k(</a:t>
            </a:r>
            <a:r>
              <a:rPr lang="en-US" sz="2400" b="1" dirty="0" err="1">
                <a:solidFill>
                  <a:srgbClr val="CC66FF"/>
                </a:solidFill>
                <a:latin typeface="Tahoma" pitchFamily="-65" charset="0"/>
              </a:rPr>
              <a:t>H</a:t>
            </a:r>
            <a:r>
              <a:rPr lang="en-US" sz="2400" b="1" dirty="0">
                <a:solidFill>
                  <a:schemeClr val="hlink"/>
                </a:solidFill>
                <a:latin typeface="Times New Roman" pitchFamily="-65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ahoma" pitchFamily="-65" charset="0"/>
              </a:rPr>
              <a:t>- </a:t>
            </a:r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E</a:t>
            </a:r>
            <a:r>
              <a:rPr lang="en-US" sz="2400" b="1" dirty="0">
                <a:latin typeface="Tahoma" pitchFamily="-65" charset="0"/>
              </a:rPr>
              <a:t>) + … </a:t>
            </a:r>
            <a:r>
              <a:rPr lang="en-US" sz="2400" b="1" dirty="0">
                <a:solidFill>
                  <a:schemeClr val="tx1"/>
                </a:solidFill>
                <a:latin typeface="Tahoma" pitchFamily="-65" charset="0"/>
              </a:rPr>
              <a:t>}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2216152"/>
            <a:ext cx="4737100" cy="690563"/>
            <a:chOff x="153" y="1496"/>
            <a:chExt cx="2984" cy="435"/>
          </a:xfrm>
        </p:grpSpPr>
        <p:sp>
          <p:nvSpPr>
            <p:cNvPr id="66613" name="Text Box 4"/>
            <p:cNvSpPr txBox="1">
              <a:spLocks noChangeArrowheads="1"/>
            </p:cNvSpPr>
            <p:nvPr/>
          </p:nvSpPr>
          <p:spPr bwMode="auto">
            <a:xfrm>
              <a:off x="153" y="1601"/>
              <a:ext cx="29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latin typeface="Tahoma" pitchFamily="-65" charset="0"/>
                </a:rPr>
                <a:t>C</a:t>
              </a:r>
              <a:r>
                <a:rPr lang="en-US" sz="2400" b="1" dirty="0">
                  <a:latin typeface="Tahoma" pitchFamily="-65" charset="0"/>
                </a:rPr>
                <a:t> ~ </a:t>
              </a:r>
              <a:r>
                <a:rPr lang="en-US" sz="2400" b="1" dirty="0" err="1">
                  <a:solidFill>
                    <a:srgbClr val="0000FF"/>
                  </a:solidFill>
                  <a:latin typeface="Tahoma" pitchFamily="-65" charset="0"/>
                </a:rPr>
                <a:t>cos</a:t>
              </a:r>
              <a:r>
                <a:rPr lang="en-US" sz="2400" b="1" dirty="0" err="1">
                  <a:solidFill>
                    <a:srgbClr val="0000FF"/>
                  </a:solidFill>
                  <a:latin typeface="Symbol" pitchFamily="-65" charset="2"/>
                </a:rPr>
                <a:t>f</a:t>
              </a:r>
              <a:r>
                <a:rPr lang="en-US" sz="2400" b="1" dirty="0">
                  <a:solidFill>
                    <a:srgbClr val="0000FF"/>
                  </a:solidFill>
                  <a:latin typeface="Symbol" pitchFamily="-65" charset="2"/>
                </a:rPr>
                <a:t> </a:t>
              </a:r>
              <a:r>
                <a:rPr lang="en-US" sz="2400" b="1" dirty="0">
                  <a:latin typeface="Tahoma" pitchFamily="-65" charset="0"/>
                </a:rPr>
                <a:t>∙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Re{ </a:t>
              </a:r>
              <a:r>
                <a:rPr lang="en-US" sz="2400" b="1" dirty="0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hlink"/>
                  </a:solidFill>
                  <a:latin typeface="Times New Roman" pitchFamily="-65" charset="0"/>
                </a:rPr>
                <a:t> 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 +… }</a:t>
              </a:r>
            </a:p>
          </p:txBody>
        </p:sp>
        <p:sp>
          <p:nvSpPr>
            <p:cNvPr id="66614" name="Rectangle 5"/>
            <p:cNvSpPr>
              <a:spLocks noChangeArrowheads="1"/>
            </p:cNvSpPr>
            <p:nvPr/>
          </p:nvSpPr>
          <p:spPr bwMode="auto">
            <a:xfrm>
              <a:off x="2266" y="1496"/>
              <a:ext cx="23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2800" dirty="0">
                  <a:solidFill>
                    <a:srgbClr val="CC66FF"/>
                  </a:solidFill>
                  <a:latin typeface="Times New Roman" pitchFamily="-65" charset="0"/>
                </a:rPr>
                <a:t>~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028700" y="3770310"/>
            <a:ext cx="4700588" cy="676274"/>
            <a:chOff x="178" y="2475"/>
            <a:chExt cx="2961" cy="426"/>
          </a:xfrm>
        </p:grpSpPr>
        <p:sp>
          <p:nvSpPr>
            <p:cNvPr id="66611" name="Text Box 7"/>
            <p:cNvSpPr txBox="1">
              <a:spLocks noChangeArrowheads="1"/>
            </p:cNvSpPr>
            <p:nvPr/>
          </p:nvSpPr>
          <p:spPr bwMode="auto">
            <a:xfrm>
              <a:off x="178" y="2571"/>
              <a:ext cx="296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latin typeface="Tahoma" pitchFamily="-65" charset="0"/>
                </a:rPr>
                <a:t>LU</a:t>
              </a:r>
              <a:r>
                <a:rPr lang="en-US" sz="2400" b="1" dirty="0">
                  <a:latin typeface="Tahoma" pitchFamily="-65" charset="0"/>
                </a:rPr>
                <a:t> ~ </a:t>
              </a:r>
              <a:r>
                <a:rPr lang="en-US" sz="2400" b="1" dirty="0" err="1">
                  <a:solidFill>
                    <a:srgbClr val="0000FF"/>
                  </a:solidFill>
                  <a:latin typeface="Tahoma" pitchFamily="-65" charset="0"/>
                </a:rPr>
                <a:t>sin</a:t>
              </a:r>
              <a:r>
                <a:rPr lang="en-US" sz="2400" b="1" dirty="0" err="1">
                  <a:solidFill>
                    <a:srgbClr val="0000FF"/>
                  </a:solidFill>
                  <a:latin typeface="Symbol" pitchFamily="-65" charset="2"/>
                </a:rPr>
                <a:t>f</a:t>
              </a:r>
              <a:r>
                <a:rPr lang="en-US" sz="2400" b="1" dirty="0" err="1">
                  <a:latin typeface="Tahoma" pitchFamily="-65" charset="0"/>
                </a:rPr>
                <a:t>∙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Im{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hlink"/>
                  </a:solidFill>
                  <a:latin typeface="Times New Roman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FF3300"/>
                  </a:solidFill>
                  <a:latin typeface="Tahoma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k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E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}</a:t>
              </a:r>
            </a:p>
          </p:txBody>
        </p:sp>
        <p:sp>
          <p:nvSpPr>
            <p:cNvPr id="66612" name="Rectangle 8"/>
            <p:cNvSpPr>
              <a:spLocks noChangeArrowheads="1"/>
            </p:cNvSpPr>
            <p:nvPr/>
          </p:nvSpPr>
          <p:spPr bwMode="auto">
            <a:xfrm>
              <a:off x="2298" y="2475"/>
              <a:ext cx="1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CC66FF"/>
                  </a:solidFill>
                  <a:latin typeface="Times New Roman" pitchFamily="-65" charset="0"/>
                </a:rPr>
                <a:t>~</a:t>
              </a:r>
              <a:endParaRPr lang="en-US" sz="2400" dirty="0">
                <a:solidFill>
                  <a:srgbClr val="CC66FF"/>
                </a:solidFill>
                <a:latin typeface="Tahoma" pitchFamily="-65" charset="0"/>
              </a:endParaRPr>
            </a:p>
          </p:txBody>
        </p:sp>
      </p:grpSp>
      <p:sp>
        <p:nvSpPr>
          <p:cNvPr id="567305" name="Line 9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06" name="Line 10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07" name="Line 11"/>
          <p:cNvSpPr>
            <a:spLocks noChangeShapeType="1"/>
          </p:cNvSpPr>
          <p:nvPr/>
        </p:nvSpPr>
        <p:spPr bwMode="auto">
          <a:xfrm>
            <a:off x="827088" y="5589588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0" y="4076700"/>
            <a:ext cx="1841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400" b="0">
              <a:solidFill>
                <a:schemeClr val="accent2"/>
              </a:solidFill>
              <a:latin typeface="Tahoma" pitchFamily="-65" charset="0"/>
            </a:endParaRPr>
          </a:p>
        </p:txBody>
      </p:sp>
      <p:sp>
        <p:nvSpPr>
          <p:cNvPr id="567309" name="Line 13"/>
          <p:cNvSpPr>
            <a:spLocks noChangeShapeType="1"/>
          </p:cNvSpPr>
          <p:nvPr/>
        </p:nvSpPr>
        <p:spPr bwMode="auto">
          <a:xfrm>
            <a:off x="179388" y="3933825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10" name="Rectangle 14"/>
          <p:cNvSpPr>
            <a:spLocks noChangeArrowheads="1"/>
          </p:cNvSpPr>
          <p:nvPr/>
        </p:nvSpPr>
        <p:spPr bwMode="auto">
          <a:xfrm>
            <a:off x="4211638" y="4638675"/>
            <a:ext cx="7699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4335463" y="5257800"/>
            <a:ext cx="1841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400" b="0">
              <a:solidFill>
                <a:srgbClr val="FF3300"/>
              </a:solidFill>
              <a:latin typeface="Tahoma" pitchFamily="-65" charset="0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047750" y="4532310"/>
            <a:ext cx="4633913" cy="698499"/>
            <a:chOff x="113" y="3000"/>
            <a:chExt cx="2919" cy="440"/>
          </a:xfrm>
        </p:grpSpPr>
        <p:sp>
          <p:nvSpPr>
            <p:cNvPr id="66609" name="Text Box 17"/>
            <p:cNvSpPr txBox="1">
              <a:spLocks noChangeArrowheads="1"/>
            </p:cNvSpPr>
            <p:nvPr/>
          </p:nvSpPr>
          <p:spPr bwMode="auto">
            <a:xfrm>
              <a:off x="113" y="3110"/>
              <a:ext cx="291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latin typeface="Tahoma" pitchFamily="-65" charset="0"/>
                </a:rPr>
                <a:t>UL</a:t>
              </a:r>
              <a:r>
                <a:rPr lang="en-US" sz="2400" b="1" dirty="0">
                  <a:latin typeface="Tahoma" pitchFamily="-65" charset="0"/>
                </a:rPr>
                <a:t> ~ </a:t>
              </a:r>
              <a:r>
                <a:rPr lang="en-US" sz="2400" b="1" dirty="0" err="1">
                  <a:solidFill>
                    <a:srgbClr val="0000FF"/>
                  </a:solidFill>
                  <a:latin typeface="Tahoma" pitchFamily="-65" charset="0"/>
                </a:rPr>
                <a:t>sin</a:t>
              </a:r>
              <a:r>
                <a:rPr lang="en-US" sz="2400" b="1" dirty="0" err="1">
                  <a:solidFill>
                    <a:srgbClr val="0000FF"/>
                  </a:solidFill>
                  <a:latin typeface="Symbol" pitchFamily="-65" charset="2"/>
                </a:rPr>
                <a:t>f</a:t>
              </a:r>
              <a:r>
                <a:rPr lang="en-US" sz="2400" b="1" dirty="0" err="1">
                  <a:latin typeface="Tahoma" pitchFamily="-65" charset="0"/>
                </a:rPr>
                <a:t>∙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Im{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CC66FF"/>
                  </a:solidFill>
                  <a:latin typeface="Times New Roman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FF3300"/>
                  </a:solidFill>
                  <a:latin typeface="Tahoma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…}</a:t>
              </a:r>
            </a:p>
          </p:txBody>
        </p:sp>
        <p:sp>
          <p:nvSpPr>
            <p:cNvPr id="66610" name="Rectangle 18"/>
            <p:cNvSpPr>
              <a:spLocks noChangeArrowheads="1"/>
            </p:cNvSpPr>
            <p:nvPr/>
          </p:nvSpPr>
          <p:spPr bwMode="auto">
            <a:xfrm>
              <a:off x="1727" y="3000"/>
              <a:ext cx="1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CC66FF"/>
                  </a:solidFill>
                  <a:latin typeface="Times New Roman" pitchFamily="-65" charset="0"/>
                </a:rPr>
                <a:t>~</a:t>
              </a:r>
              <a:endParaRPr lang="en-US" sz="2400" dirty="0">
                <a:solidFill>
                  <a:srgbClr val="CC66FF"/>
                </a:solidFill>
                <a:latin typeface="Tahoma" pitchFamily="-65" charset="0"/>
              </a:endParaRPr>
            </a:p>
          </p:txBody>
        </p:sp>
      </p:grpSp>
      <p:sp>
        <p:nvSpPr>
          <p:cNvPr id="567317" name="Text Box 21"/>
          <p:cNvSpPr txBox="1">
            <a:spLocks noChangeArrowheads="1"/>
          </p:cNvSpPr>
          <p:nvPr/>
        </p:nvSpPr>
        <p:spPr bwMode="auto">
          <a:xfrm>
            <a:off x="281451" y="3218929"/>
            <a:ext cx="3263947" cy="36933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CC66FF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 charset="2"/>
              </a:rPr>
              <a:t>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 charset="2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Wingdings" charset="2"/>
              </a:rPr>
              <a:t>polarization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Wingdings" charset="2"/>
              </a:rPr>
              <a:t>observables:</a:t>
            </a: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  <a:sym typeface="Wingdings" charset="2"/>
              </a:rPr>
              <a:t> 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897687" y="4074319"/>
            <a:ext cx="2206625" cy="1265237"/>
            <a:chOff x="3956" y="2611"/>
            <a:chExt cx="1390" cy="797"/>
          </a:xfrm>
        </p:grpSpPr>
        <p:sp>
          <p:nvSpPr>
            <p:cNvPr id="66601" name="Text Box 23"/>
            <p:cNvSpPr txBox="1">
              <a:spLocks noChangeArrowheads="1"/>
            </p:cNvSpPr>
            <p:nvPr/>
          </p:nvSpPr>
          <p:spPr bwMode="auto">
            <a:xfrm>
              <a:off x="4105" y="2611"/>
              <a:ext cx="68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1" dirty="0" err="1">
                  <a:solidFill>
                    <a:srgbClr val="CC66FF"/>
                  </a:solidFill>
                  <a:latin typeface="Symbol" pitchFamily="-65" charset="2"/>
                </a:rPr>
                <a:t>Ds</a:t>
              </a:r>
              <a:r>
                <a:rPr lang="en-US" sz="3200" b="1" baseline="-25000" dirty="0" err="1">
                  <a:solidFill>
                    <a:srgbClr val="CC66FF"/>
                  </a:solidFill>
                  <a:latin typeface="Tahoma" pitchFamily="-65" charset="0"/>
                </a:rPr>
                <a:t>UT</a:t>
              </a:r>
              <a:endParaRPr lang="en-US" sz="3200" b="1" baseline="-25000" dirty="0">
                <a:solidFill>
                  <a:srgbClr val="CC66FF"/>
                </a:solidFill>
                <a:latin typeface="Tahoma" pitchFamily="-65" charset="0"/>
              </a:endParaRPr>
            </a:p>
          </p:txBody>
        </p: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3956" y="3022"/>
              <a:ext cx="1390" cy="386"/>
              <a:chOff x="3956" y="3022"/>
              <a:chExt cx="1390" cy="386"/>
            </a:xfrm>
          </p:grpSpPr>
          <p:sp>
            <p:nvSpPr>
              <p:cNvPr id="66603" name="Text Box 25"/>
              <p:cNvSpPr txBox="1">
                <a:spLocks noChangeArrowheads="1"/>
              </p:cNvSpPr>
              <p:nvPr/>
            </p:nvSpPr>
            <p:spPr bwMode="auto">
              <a:xfrm>
                <a:off x="3956" y="3120"/>
                <a:ext cx="139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0" dirty="0">
                    <a:solidFill>
                      <a:srgbClr val="CC66FF"/>
                    </a:solidFill>
                    <a:latin typeface="Tahoma" pitchFamily="-65" charset="0"/>
                  </a:rPr>
                  <a:t>beam    target </a:t>
                </a:r>
              </a:p>
            </p:txBody>
          </p:sp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>
                <a:off x="4286" y="3022"/>
                <a:ext cx="499" cy="136"/>
                <a:chOff x="4286" y="3022"/>
                <a:chExt cx="499" cy="136"/>
              </a:xfrm>
            </p:grpSpPr>
            <p:sp>
              <p:nvSpPr>
                <p:cNvPr id="567323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286" y="3022"/>
                  <a:ext cx="182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567324" name="Line 28"/>
                <p:cNvSpPr>
                  <a:spLocks noChangeShapeType="1"/>
                </p:cNvSpPr>
                <p:nvPr/>
              </p:nvSpPr>
              <p:spPr bwMode="auto">
                <a:xfrm>
                  <a:off x="4649" y="3022"/>
                  <a:ext cx="136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</p:grpSp>
      </p:grpSp>
      <p:sp>
        <p:nvSpPr>
          <p:cNvPr id="567325" name="AutoShape 29"/>
          <p:cNvSpPr>
            <a:spLocks noChangeArrowheads="1"/>
          </p:cNvSpPr>
          <p:nvPr/>
        </p:nvSpPr>
        <p:spPr bwMode="auto">
          <a:xfrm>
            <a:off x="6372225" y="4062413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CC66FF">
                  <a:alpha val="50999"/>
                </a:srgbClr>
              </a:gs>
              <a:gs pos="100000">
                <a:schemeClr val="tx1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26" name="AutoShape 30"/>
          <p:cNvSpPr>
            <a:spLocks noChangeArrowheads="1"/>
          </p:cNvSpPr>
          <p:nvPr/>
        </p:nvSpPr>
        <p:spPr bwMode="auto">
          <a:xfrm>
            <a:off x="6372225" y="4926013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CC66FF">
                  <a:alpha val="50999"/>
                </a:srgbClr>
              </a:gs>
              <a:gs pos="100000">
                <a:schemeClr val="tx1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27" name="AutoShape 31"/>
          <p:cNvSpPr>
            <a:spLocks noChangeArrowheads="1"/>
          </p:cNvSpPr>
          <p:nvPr/>
        </p:nvSpPr>
        <p:spPr bwMode="auto">
          <a:xfrm>
            <a:off x="6372225" y="5718175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CC66FF">
                  <a:alpha val="50999"/>
                </a:srgbClr>
              </a:gs>
              <a:gs pos="100000">
                <a:schemeClr val="tx1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28" name="Line 32"/>
          <p:cNvSpPr>
            <a:spLocks noChangeShapeType="1"/>
          </p:cNvSpPr>
          <p:nvPr/>
        </p:nvSpPr>
        <p:spPr bwMode="auto">
          <a:xfrm flipV="1">
            <a:off x="4106068" y="4854575"/>
            <a:ext cx="576263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29" name="Line 33"/>
          <p:cNvSpPr>
            <a:spLocks noChangeShapeType="1"/>
          </p:cNvSpPr>
          <p:nvPr/>
        </p:nvSpPr>
        <p:spPr bwMode="auto">
          <a:xfrm flipV="1">
            <a:off x="3924300" y="3990975"/>
            <a:ext cx="719138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30" name="Line 34"/>
          <p:cNvSpPr>
            <a:spLocks noChangeShapeType="1"/>
          </p:cNvSpPr>
          <p:nvPr/>
        </p:nvSpPr>
        <p:spPr bwMode="auto">
          <a:xfrm flipV="1">
            <a:off x="4716463" y="4062413"/>
            <a:ext cx="576262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31" name="Line 35"/>
          <p:cNvSpPr>
            <a:spLocks noChangeShapeType="1"/>
          </p:cNvSpPr>
          <p:nvPr/>
        </p:nvSpPr>
        <p:spPr bwMode="auto">
          <a:xfrm flipV="1">
            <a:off x="4716463" y="5646738"/>
            <a:ext cx="503237" cy="287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32" name="Text Box 36"/>
          <p:cNvSpPr txBox="1">
            <a:spLocks noChangeArrowheads="1"/>
          </p:cNvSpPr>
          <p:nvPr/>
        </p:nvSpPr>
        <p:spPr bwMode="auto">
          <a:xfrm>
            <a:off x="2189522" y="6047316"/>
            <a:ext cx="23078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kinematically</a:t>
            </a: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suppressed</a:t>
            </a:r>
          </a:p>
        </p:txBody>
      </p:sp>
      <p:sp>
        <p:nvSpPr>
          <p:cNvPr id="567333" name="Text Box 37"/>
          <p:cNvSpPr txBox="1">
            <a:spLocks noChangeArrowheads="1"/>
          </p:cNvSpPr>
          <p:nvPr/>
        </p:nvSpPr>
        <p:spPr bwMode="auto">
          <a:xfrm>
            <a:off x="7233859" y="3990975"/>
            <a:ext cx="419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H</a:t>
            </a:r>
          </a:p>
        </p:txBody>
      </p:sp>
      <p:sp>
        <p:nvSpPr>
          <p:cNvPr id="567334" name="Text Box 38"/>
          <p:cNvSpPr txBox="1">
            <a:spLocks noChangeArrowheads="1"/>
          </p:cNvSpPr>
          <p:nvPr/>
        </p:nvSpPr>
        <p:spPr bwMode="auto">
          <a:xfrm>
            <a:off x="7152263" y="4854575"/>
            <a:ext cx="510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 H</a:t>
            </a:r>
          </a:p>
        </p:txBody>
      </p:sp>
      <p:sp>
        <p:nvSpPr>
          <p:cNvPr id="567335" name="Text Box 39"/>
          <p:cNvSpPr txBox="1">
            <a:spLocks noChangeArrowheads="1"/>
          </p:cNvSpPr>
          <p:nvPr/>
        </p:nvSpPr>
        <p:spPr bwMode="auto">
          <a:xfrm>
            <a:off x="7212695" y="5646738"/>
            <a:ext cx="795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H, E</a:t>
            </a:r>
          </a:p>
        </p:txBody>
      </p:sp>
      <p:sp>
        <p:nvSpPr>
          <p:cNvPr id="567336" name="Rectangle 40"/>
          <p:cNvSpPr>
            <a:spLocks noChangeArrowheads="1"/>
          </p:cNvSpPr>
          <p:nvPr/>
        </p:nvSpPr>
        <p:spPr bwMode="auto">
          <a:xfrm>
            <a:off x="7342188" y="4651375"/>
            <a:ext cx="1942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C66FF"/>
                </a:solidFill>
                <a:latin typeface="Times New Roman" pitchFamily="-65" charset="0"/>
              </a:rPr>
              <a:t>~</a:t>
            </a:r>
            <a:endParaRPr lang="en-US" sz="2400" dirty="0">
              <a:solidFill>
                <a:srgbClr val="CC66FF"/>
              </a:solidFill>
              <a:latin typeface="Tahoma" pitchFamily="-65" charset="0"/>
            </a:endParaRPr>
          </a:p>
        </p:txBody>
      </p:sp>
      <p:sp>
        <p:nvSpPr>
          <p:cNvPr id="567337" name="Rectangle 41"/>
          <p:cNvSpPr>
            <a:spLocks noChangeArrowheads="1"/>
          </p:cNvSpPr>
          <p:nvPr/>
        </p:nvSpPr>
        <p:spPr bwMode="auto">
          <a:xfrm>
            <a:off x="250824" y="1752878"/>
            <a:ext cx="6105525" cy="36933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CC66FF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38" name="Text Box 42"/>
          <p:cNvSpPr txBox="1">
            <a:spLocks noChangeArrowheads="1"/>
          </p:cNvSpPr>
          <p:nvPr/>
        </p:nvSpPr>
        <p:spPr bwMode="auto">
          <a:xfrm>
            <a:off x="311150" y="1695212"/>
            <a:ext cx="635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  <a:sym typeface="Wingdings" charset="2"/>
              </a:rPr>
              <a:t>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different charges: e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+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 e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-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: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567339" name="AutoShape 43"/>
          <p:cNvSpPr>
            <a:spLocks noChangeArrowheads="1"/>
          </p:cNvSpPr>
          <p:nvPr/>
        </p:nvSpPr>
        <p:spPr bwMode="auto">
          <a:xfrm>
            <a:off x="6356350" y="2549525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CC66FF">
                  <a:alpha val="50999"/>
                </a:srgbClr>
              </a:gs>
              <a:gs pos="100000">
                <a:schemeClr val="tx1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40" name="Text Box 44"/>
          <p:cNvSpPr txBox="1">
            <a:spLocks noChangeArrowheads="1"/>
          </p:cNvSpPr>
          <p:nvPr/>
        </p:nvSpPr>
        <p:spPr bwMode="auto">
          <a:xfrm>
            <a:off x="7246559" y="2473325"/>
            <a:ext cx="419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H</a:t>
            </a:r>
          </a:p>
        </p:txBody>
      </p:sp>
      <p:sp>
        <p:nvSpPr>
          <p:cNvPr id="567341" name="Line 45"/>
          <p:cNvSpPr>
            <a:spLocks noChangeShapeType="1"/>
          </p:cNvSpPr>
          <p:nvPr/>
        </p:nvSpPr>
        <p:spPr bwMode="auto">
          <a:xfrm flipV="1">
            <a:off x="4067175" y="2478088"/>
            <a:ext cx="720725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43" name="Text Box 47"/>
          <p:cNvSpPr txBox="1">
            <a:spLocks noChangeArrowheads="1"/>
          </p:cNvSpPr>
          <p:nvPr/>
        </p:nvSpPr>
        <p:spPr bwMode="auto">
          <a:xfrm>
            <a:off x="0" y="6057900"/>
            <a:ext cx="224068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 err="1">
                <a:solidFill>
                  <a:schemeClr val="tx1"/>
                </a:solidFill>
                <a:latin typeface="Symbol" pitchFamily="-65" charset="2"/>
              </a:rPr>
              <a:t>x</a:t>
            </a:r>
            <a:r>
              <a:rPr lang="en-US" sz="1400" b="0" dirty="0">
                <a:solidFill>
                  <a:schemeClr val="tx1"/>
                </a:solidFill>
                <a:latin typeface="Arial" pitchFamily="-65" charset="0"/>
              </a:rPr>
              <a:t> = </a:t>
            </a:r>
            <a:r>
              <a:rPr lang="en-US" sz="1400" b="0" dirty="0">
                <a:solidFill>
                  <a:schemeClr val="tx1"/>
                </a:solidFill>
                <a:latin typeface="Tahoma" pitchFamily="-65" charset="0"/>
              </a:rPr>
              <a:t>x</a:t>
            </a:r>
            <a:r>
              <a:rPr lang="en-US" sz="1400" b="0" baseline="-25000" dirty="0">
                <a:solidFill>
                  <a:schemeClr val="tx1"/>
                </a:solidFill>
                <a:latin typeface="Tahoma" pitchFamily="-65" charset="0"/>
              </a:rPr>
              <a:t>B</a:t>
            </a:r>
            <a:r>
              <a:rPr lang="en-US" sz="1400" b="0" dirty="0">
                <a:solidFill>
                  <a:schemeClr val="tx1"/>
                </a:solidFill>
                <a:latin typeface="Tahoma" pitchFamily="-65" charset="0"/>
              </a:rPr>
              <a:t>/(2-x</a:t>
            </a:r>
            <a:r>
              <a:rPr lang="en-US" sz="1400" b="0" baseline="-25000" dirty="0">
                <a:solidFill>
                  <a:schemeClr val="tx1"/>
                </a:solidFill>
                <a:latin typeface="Tahoma" pitchFamily="-65" charset="0"/>
              </a:rPr>
              <a:t>B </a:t>
            </a:r>
            <a:r>
              <a:rPr lang="en-US" sz="1400" b="0" dirty="0" smtClean="0">
                <a:solidFill>
                  <a:schemeClr val="tx1"/>
                </a:solidFill>
                <a:latin typeface="Tahoma" pitchFamily="-65" charset="0"/>
              </a:rPr>
              <a:t>)</a:t>
            </a:r>
            <a:r>
              <a:rPr lang="en-US" sz="1400" dirty="0" smtClean="0">
                <a:latin typeface="Tahoma" pitchFamily="-65" charset="0"/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  <a:latin typeface="Tahoma" pitchFamily="-65" charset="0"/>
              </a:rPr>
              <a:t>    </a:t>
            </a:r>
            <a:r>
              <a:rPr lang="en-US" sz="1400" b="0" dirty="0" err="1" smtClean="0">
                <a:solidFill>
                  <a:schemeClr val="tx1"/>
                </a:solidFill>
                <a:latin typeface="Tahoma" pitchFamily="-65" charset="0"/>
              </a:rPr>
              <a:t>k</a:t>
            </a:r>
            <a:r>
              <a:rPr lang="en-US" sz="1400" b="0" dirty="0" smtClean="0">
                <a:solidFill>
                  <a:schemeClr val="tx1"/>
                </a:solidFill>
                <a:latin typeface="Tahoma" pitchFamily="-65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Tahoma" pitchFamily="-65" charset="0"/>
              </a:rPr>
              <a:t>= t/4M</a:t>
            </a:r>
            <a:r>
              <a:rPr lang="en-US" sz="1400" b="0" baseline="30000" dirty="0">
                <a:solidFill>
                  <a:schemeClr val="tx1"/>
                </a:solidFill>
                <a:latin typeface="Tahoma" pitchFamily="-65" charset="0"/>
              </a:rPr>
              <a:t>2 </a:t>
            </a:r>
            <a:r>
              <a:rPr lang="en-US" sz="1400" b="0" dirty="0">
                <a:solidFill>
                  <a:schemeClr val="tx1"/>
                </a:solidFill>
                <a:latin typeface="Tahoma" pitchFamily="-65" charset="0"/>
              </a:rPr>
              <a:t> 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66675" y="231775"/>
            <a:ext cx="6651625" cy="1001713"/>
            <a:chOff x="72" y="88"/>
            <a:chExt cx="4190" cy="631"/>
          </a:xfrm>
        </p:grpSpPr>
        <p:sp>
          <p:nvSpPr>
            <p:cNvPr id="567345" name="AutoShape 49"/>
            <p:cNvSpPr>
              <a:spLocks noChangeArrowheads="1"/>
            </p:cNvSpPr>
            <p:nvPr/>
          </p:nvSpPr>
          <p:spPr bwMode="auto">
            <a:xfrm>
              <a:off x="72" y="88"/>
              <a:ext cx="462" cy="57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aphicFrame>
          <p:nvGraphicFramePr>
            <p:cNvPr id="6656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2636526"/>
                </p:ext>
              </p:extLst>
            </p:nvPr>
          </p:nvGraphicFramePr>
          <p:xfrm>
            <a:off x="486" y="391"/>
            <a:ext cx="3776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2" name="Equation" r:id="rId4" imgW="5994400" imgH="520700" progId="Equation.DSMT4">
                    <p:embed/>
                  </p:oleObj>
                </mc:Choice>
                <mc:Fallback>
                  <p:oleObj name="Equation" r:id="rId4" imgW="5994400" imgH="520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" y="391"/>
                          <a:ext cx="3776" cy="3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6599" name="Picture 51" descr="Imag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681038"/>
            <a:ext cx="2238375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6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298" grpId="0"/>
      <p:bldP spid="567325" grpId="0" animBg="1"/>
      <p:bldP spid="567326" grpId="0" animBg="1"/>
      <p:bldP spid="567327" grpId="0" animBg="1"/>
      <p:bldP spid="567332" grpId="0"/>
      <p:bldP spid="567333" grpId="0"/>
      <p:bldP spid="567334" grpId="0"/>
      <p:bldP spid="567335" grpId="0"/>
      <p:bldP spid="567336" grpId="0"/>
      <p:bldP spid="567339" grpId="0" animBg="1"/>
      <p:bldP spid="567340" grpId="0"/>
      <p:bldP spid="567343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x-q2-dvc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2562"/>
            <a:ext cx="8636000" cy="6477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Phase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51296" y="2456303"/>
            <a:ext cx="1588306" cy="715015"/>
            <a:chOff x="7451296" y="2456303"/>
            <a:chExt cx="1588306" cy="715015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7451296" y="2709333"/>
              <a:ext cx="1025954" cy="46198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315801" y="2456303"/>
              <a:ext cx="72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Stage 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78912" y="1050262"/>
            <a:ext cx="1785361" cy="307777"/>
            <a:chOff x="7278912" y="1050262"/>
            <a:chExt cx="1785361" cy="307777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7278912" y="1090083"/>
              <a:ext cx="1208921" cy="944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340472" y="1050262"/>
              <a:ext cx="72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Stage 2</a:t>
              </a:r>
              <a:endParaRPr lang="en-US" sz="1400" b="1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86261" y="1716540"/>
            <a:ext cx="8789529" cy="455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407" indent="-123407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GPDs, evolved at NLO by an independent code which provides tables of CFF</a:t>
            </a:r>
          </a:p>
          <a:p>
            <a:pPr marL="123407" indent="-123407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  -  at LO, the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CFFs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are just a convolution of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GPDs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marL="123407" indent="-123407"/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/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provide the real and imaginary parts of Compton form factors (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CFFs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), used to calculate cross sections for DVCS and DVCS-BH interference. </a:t>
            </a:r>
          </a:p>
          <a:p>
            <a:pPr marL="123407" indent="-123407">
              <a:buFont typeface="Arial"/>
              <a:buChar char="•"/>
            </a:pPr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>
              <a:buFont typeface="Arial"/>
              <a:buChar char="•"/>
            </a:pPr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>
              <a:buFont typeface="Arial"/>
              <a:buChar char="•"/>
            </a:pPr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>
              <a:buFont typeface="Arial"/>
              <a:buChar char="•"/>
            </a:pPr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>
              <a:buFont typeface="Arial"/>
              <a:buChar char="•"/>
            </a:pPr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/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/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>
              <a:buFont typeface="Arial"/>
              <a:buChar char="•"/>
            </a:pPr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             -&gt; The B slope is allowed to be constant or to vary with Q</a:t>
            </a:r>
            <a:r>
              <a:rPr lang="en-US" sz="16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 marL="123407" indent="-123407">
              <a:buFont typeface="Wingdings" charset="2"/>
              <a:buChar char="ü"/>
            </a:pPr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123407" indent="-123407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Proton dissociation (</a:t>
            </a:r>
            <a:r>
              <a:rPr lang="en-US" sz="16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ep</a:t>
            </a:r>
            <a:r>
              <a:rPr lang="en-US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→ </a:t>
            </a:r>
            <a:r>
              <a:rPr lang="en-US" sz="16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eγY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) can be included</a:t>
            </a:r>
          </a:p>
          <a:p>
            <a:pPr marL="123407" indent="-123407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Other non-GPD based models are implemented like FFS, D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D    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593850" y="2282578"/>
          <a:ext cx="40767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9" name="Equation" r:id="rId3" imgW="3708400" imgH="444500" progId="Equation.3">
                  <p:embed/>
                </p:oleObj>
              </mc:Choice>
              <mc:Fallback>
                <p:oleObj name="Equation" r:id="rId3" imgW="3708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2282578"/>
                        <a:ext cx="4076700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6556" y="1015514"/>
            <a:ext cx="8926593" cy="646331"/>
          </a:xfrm>
          <a:prstGeom prst="rect">
            <a:avLst/>
          </a:prstGeom>
          <a:noFill/>
          <a:ln w="19050" cmpd="sng">
            <a:solidFill>
              <a:schemeClr val="accent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tabLst>
                <a:tab pos="0" algn="l"/>
                <a:tab pos="960577" algn="l"/>
                <a:tab pos="1921154" algn="l"/>
                <a:tab pos="2881732" algn="l"/>
                <a:tab pos="3842309" algn="l"/>
                <a:tab pos="4802886" algn="l"/>
                <a:tab pos="5763463" algn="l"/>
                <a:tab pos="6724040" algn="l"/>
                <a:tab pos="7684618" algn="l"/>
                <a:tab pos="8645195" algn="l"/>
                <a:tab pos="9605772" algn="l"/>
                <a:tab pos="10566349" algn="l"/>
              </a:tabLst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The code MILOU is </a:t>
            </a:r>
            <a:r>
              <a:rPr lang="en-GB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en-GB" dirty="0" smtClean="0">
                <a:solidFill>
                  <a:srgbClr val="0000FF"/>
                </a:solidFill>
                <a:latin typeface="Comic Sans MS"/>
                <a:cs typeface="Comic Sans MS"/>
              </a:rPr>
              <a:t>ased on GPD convolution by</a:t>
            </a:r>
            <a:r>
              <a:rPr lang="en-GB" dirty="0" smtClean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</a:p>
          <a:p>
            <a:pPr marL="342900" indent="-342900">
              <a:buClr>
                <a:srgbClr val="FF0000"/>
              </a:buClr>
              <a:buAutoNum type="alphaUcPeriod"/>
              <a:tabLst>
                <a:tab pos="0" algn="l"/>
                <a:tab pos="960577" algn="l"/>
                <a:tab pos="1921154" algn="l"/>
                <a:tab pos="2881732" algn="l"/>
                <a:tab pos="3842309" algn="l"/>
                <a:tab pos="4802886" algn="l"/>
                <a:tab pos="5763463" algn="l"/>
                <a:tab pos="6724040" algn="l"/>
                <a:tab pos="7684618" algn="l"/>
                <a:tab pos="8645195" algn="l"/>
                <a:tab pos="9605772" algn="l"/>
                <a:tab pos="10566349" algn="l"/>
              </a:tabLst>
            </a:pP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Freund and M. McDermott </a:t>
            </a:r>
            <a:r>
              <a:rPr lang="en-GB" sz="1400" dirty="0" smtClean="0">
                <a:latin typeface="Comic Sans MS"/>
                <a:cs typeface="Comic Sans MS"/>
              </a:rPr>
              <a:t>[</a:t>
            </a:r>
            <a:r>
              <a:rPr lang="en-GB" sz="1400" dirty="0" smtClean="0">
                <a:latin typeface="Times New Roman" charset="0"/>
              </a:rPr>
              <a:t>All </a:t>
            </a:r>
            <a:r>
              <a:rPr lang="en-GB" sz="1400" dirty="0" err="1" smtClean="0">
                <a:latin typeface="Times New Roman" charset="0"/>
              </a:rPr>
              <a:t>ref.s</a:t>
            </a:r>
            <a:r>
              <a:rPr lang="en-GB" sz="1400" dirty="0" smtClean="0">
                <a:latin typeface="Times New Roman" charset="0"/>
              </a:rPr>
              <a:t> in: </a:t>
            </a:r>
            <a:r>
              <a:rPr lang="en-US" sz="1400" dirty="0" smtClean="0">
                <a:latin typeface="Times New Roman" charset="0"/>
                <a:hlinkClick r:id="rId5"/>
              </a:rPr>
              <a:t>http://durpdg.dur.ac.uk/hepdata/dvcs.html</a:t>
            </a:r>
            <a:r>
              <a:rPr lang="en-US" sz="1400" dirty="0" smtClean="0">
                <a:latin typeface="Comic Sans MS"/>
                <a:cs typeface="Comic Sans MS"/>
              </a:rPr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0463" y="666286"/>
            <a:ext cx="667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imes New Roman" charset="0"/>
              </a:rPr>
              <a:t>Written by E. Perez, L </a:t>
            </a:r>
            <a:r>
              <a:rPr lang="en-GB" dirty="0" err="1" smtClean="0">
                <a:solidFill>
                  <a:srgbClr val="FF0000"/>
                </a:solidFill>
                <a:latin typeface="Times New Roman" charset="0"/>
              </a:rPr>
              <a:t>Schoeffel</a:t>
            </a:r>
            <a:r>
              <a:rPr lang="en-GB" dirty="0" smtClean="0">
                <a:solidFill>
                  <a:srgbClr val="FF0000"/>
                </a:solidFill>
                <a:latin typeface="Times New Roman" charset="0"/>
              </a:rPr>
              <a:t>, L. </a:t>
            </a:r>
            <a:r>
              <a:rPr lang="en-GB" dirty="0" err="1" smtClean="0">
                <a:solidFill>
                  <a:srgbClr val="FF0000"/>
                </a:solidFill>
                <a:latin typeface="Times New Roman" charset="0"/>
              </a:rPr>
              <a:t>Favart</a:t>
            </a:r>
            <a:r>
              <a:rPr lang="en-GB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Times New Roman" charset="0"/>
              </a:rPr>
              <a:t>[arXiv:hep-ph/0411389v1]</a:t>
            </a:r>
          </a:p>
        </p:txBody>
      </p:sp>
      <p:graphicFrame>
        <p:nvGraphicFramePr>
          <p:cNvPr id="38918" name="Object 6"/>
          <p:cNvGraphicFramePr>
            <a:graphicFrameLocks noChangeAspect="1"/>
          </p:cNvGraphicFramePr>
          <p:nvPr/>
        </p:nvGraphicFramePr>
        <p:xfrm>
          <a:off x="546100" y="3462648"/>
          <a:ext cx="2824163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0" name="Equation" r:id="rId6" imgW="2336800" imgH="431800" progId="Equation.3">
                  <p:embed/>
                </p:oleObj>
              </mc:Choice>
              <mc:Fallback>
                <p:oleObj name="Equation" r:id="rId6" imgW="2336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3462648"/>
                        <a:ext cx="2824163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682900" y="4177023"/>
          <a:ext cx="785813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1" name="Equation" r:id="rId8" imgW="736600" imgH="177800" progId="Equation.3">
                  <p:embed/>
                </p:oleObj>
              </mc:Choice>
              <mc:Fallback>
                <p:oleObj name="Equation" r:id="rId8" imgW="736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900" y="4177023"/>
                        <a:ext cx="785813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651150" y="4534210"/>
          <a:ext cx="858838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2" name="Equation" r:id="rId10" imgW="800100" imgH="177800" progId="Equation.3">
                  <p:embed/>
                </p:oleObj>
              </mc:Choice>
              <mc:Fallback>
                <p:oleObj name="Equation" r:id="rId10" imgW="800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50" y="4534210"/>
                        <a:ext cx="858838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2160863" y="4270685"/>
          <a:ext cx="785812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3" name="Equation" r:id="rId12" imgW="711200" imgH="381000" progId="Equation.3">
                  <p:embed/>
                </p:oleObj>
              </mc:Choice>
              <mc:Fallback>
                <p:oleObj name="Equation" r:id="rId12" imgW="7112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863" y="4270685"/>
                        <a:ext cx="785812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10"/>
          <p:cNvGraphicFramePr>
            <a:graphicFrameLocks noChangeAspect="1"/>
          </p:cNvGraphicFramePr>
          <p:nvPr/>
        </p:nvGraphicFramePr>
        <p:xfrm>
          <a:off x="4211276" y="3419870"/>
          <a:ext cx="4706938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4" name="Equation" r:id="rId14" imgW="4279900" imgH="1460500" progId="Equation.3">
                  <p:embed/>
                </p:oleObj>
              </mc:Choice>
              <mc:Fallback>
                <p:oleObj name="Equation" r:id="rId14" imgW="4279900" imgH="146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276" y="3419870"/>
                        <a:ext cx="4706938" cy="160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582893" y="5086834"/>
          <a:ext cx="151765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5" name="Equation" r:id="rId16" imgW="1143000" imgH="393700" progId="Equation.DSMT4">
                  <p:embed/>
                </p:oleObj>
              </mc:Choice>
              <mc:Fallback>
                <p:oleObj name="Equation" r:id="rId16" imgW="1143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893" y="5086834"/>
                        <a:ext cx="1517650" cy="52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 Simulation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Electron Ion Collider in the 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9984" y="988483"/>
            <a:ext cx="739176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400" u="sng" dirty="0" smtClean="0">
                <a:solidFill>
                  <a:srgbClr val="0000FF"/>
                </a:solidFill>
              </a:rPr>
              <a:t>Requirements:</a:t>
            </a:r>
          </a:p>
          <a:p>
            <a:pPr>
              <a:buClr>
                <a:srgbClr val="0000FF"/>
              </a:buClr>
            </a:pPr>
            <a:endParaRPr lang="en-US" sz="2400" u="sng" dirty="0" smtClean="0">
              <a:solidFill>
                <a:srgbClr val="0000FF"/>
              </a:solidFill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High </a:t>
            </a:r>
            <a:r>
              <a:rPr lang="en-US" sz="2000" dirty="0" smtClean="0"/>
              <a:t>Luminosity &gt;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33 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</a:t>
            </a:r>
            <a:endParaRPr lang="en-US" sz="2000" baseline="30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Flexible center of mass energy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Electrons and </a:t>
            </a:r>
            <a:r>
              <a:rPr lang="en-US" sz="2000" dirty="0" smtClean="0"/>
              <a:t>protons/light nuclei </a:t>
            </a:r>
            <a:r>
              <a:rPr lang="en-US" sz="2000" dirty="0" err="1" smtClean="0"/>
              <a:t>polarised</a:t>
            </a:r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Wide range of nuclear </a:t>
            </a:r>
            <a:r>
              <a:rPr lang="en-US" sz="2000" dirty="0" smtClean="0"/>
              <a:t>beams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a wide acceptance detector with good PID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wide acceptance for protons from elastic reactions and</a:t>
            </a:r>
          </a:p>
          <a:p>
            <a:pPr>
              <a:buClr>
                <a:srgbClr val="0000FF"/>
              </a:buClr>
            </a:pPr>
            <a:r>
              <a:rPr lang="en-US" sz="2000" dirty="0"/>
              <a:t> </a:t>
            </a:r>
            <a:r>
              <a:rPr lang="en-US" sz="2000" dirty="0" smtClean="0"/>
              <a:t>  neutrons from nuclear breakup</a:t>
            </a:r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4062" y="5728583"/>
            <a:ext cx="620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eRHIC</a:t>
            </a:r>
            <a:r>
              <a:rPr lang="en-US" dirty="0" smtClean="0">
                <a:solidFill>
                  <a:srgbClr val="FF0000"/>
                </a:solidFill>
              </a:rPr>
              <a:t>-Stage 1: </a:t>
            </a:r>
            <a:r>
              <a:rPr lang="en-US" dirty="0" smtClean="0">
                <a:solidFill>
                  <a:srgbClr val="0000FF"/>
                </a:solidFill>
              </a:rPr>
              <a:t>5 X 100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b="1" dirty="0" smtClean="0"/>
              <a:t>~10 fb</a:t>
            </a:r>
            <a:r>
              <a:rPr lang="en-US" b="1" baseline="30000" dirty="0" smtClean="0"/>
              <a:t>-1 </a:t>
            </a:r>
            <a:r>
              <a:rPr lang="en-US" b="1" dirty="0" smtClean="0"/>
              <a:t>(~ a year)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748" y="6097915"/>
            <a:ext cx="648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eRHIC</a:t>
            </a:r>
            <a:r>
              <a:rPr lang="en-US" dirty="0" smtClean="0">
                <a:solidFill>
                  <a:srgbClr val="FF0000"/>
                </a:solidFill>
              </a:rPr>
              <a:t>-Stage 2: </a:t>
            </a:r>
            <a:r>
              <a:rPr lang="en-US" dirty="0" smtClean="0">
                <a:solidFill>
                  <a:srgbClr val="0000FF"/>
                </a:solidFill>
              </a:rPr>
              <a:t>20 X 250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b="1" dirty="0" smtClean="0"/>
              <a:t>~100 fb</a:t>
            </a:r>
            <a:r>
              <a:rPr lang="en-US" b="1" baseline="30000" dirty="0" smtClean="0"/>
              <a:t>-1 </a:t>
            </a:r>
            <a:r>
              <a:rPr lang="en-US" b="1" dirty="0" smtClean="0"/>
              <a:t>(~ a year)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Simulation and Selection 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512076" y="900354"/>
            <a:ext cx="3365110" cy="3174229"/>
            <a:chOff x="2817855" y="726764"/>
            <a:chExt cx="6146390" cy="3781636"/>
          </a:xfrm>
        </p:grpSpPr>
        <p:sp>
          <p:nvSpPr>
            <p:cNvPr id="22" name="TextBox 21"/>
            <p:cNvSpPr txBox="1"/>
            <p:nvPr/>
          </p:nvSpPr>
          <p:spPr>
            <a:xfrm>
              <a:off x="3068221" y="938446"/>
              <a:ext cx="5855325" cy="12996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/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0.01 &lt; |</a:t>
              </a:r>
              <a:r>
                <a:rPr lang="en-US" sz="14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| &lt; 0.85 GeV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2</a:t>
              </a:r>
              <a:endPara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endParaRPr>
            </a:p>
            <a:p>
              <a:pPr marL="171450" indent="-171450"/>
              <a:r>
                <a:rPr lang="en-US" sz="1400" b="1" dirty="0" smtClean="0">
                  <a:latin typeface="Comic Sans MS"/>
                  <a:cs typeface="Comic Sans MS"/>
                </a:rPr>
                <a:t>  </a:t>
              </a:r>
              <a:r>
                <a:rPr lang="en-US" sz="14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(Low-|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t</a:t>
              </a:r>
              <a:r>
                <a:rPr lang="en-US" sz="14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| sample)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400" b="1" dirty="0" smtClean="0">
                  <a:latin typeface="Comic Sans MS"/>
                  <a:cs typeface="Comic Sans MS"/>
                </a:rPr>
                <a:t>Very high statistics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400" b="1" dirty="0" err="1" smtClean="0">
                  <a:latin typeface="Comic Sans MS"/>
                  <a:cs typeface="Comic Sans MS"/>
                </a:rPr>
                <a:t>Systematics</a:t>
              </a:r>
              <a:r>
                <a:rPr lang="en-US" sz="1400" b="1" dirty="0" smtClean="0">
                  <a:latin typeface="Comic Sans MS"/>
                  <a:cs typeface="Comic Sans MS"/>
                </a:rPr>
                <a:t> will dominate!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400" b="1" dirty="0" smtClean="0">
                  <a:latin typeface="Comic Sans MS"/>
                  <a:cs typeface="Comic Sans MS"/>
                </a:rPr>
                <a:t>Within Roman pots acceptance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68221" y="2387933"/>
              <a:ext cx="5855325" cy="17784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/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1.0 &lt; |</a:t>
              </a:r>
              <a:r>
                <a:rPr lang="en-US" sz="14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| &lt; 2.0 GeV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2</a:t>
              </a:r>
            </a:p>
            <a:p>
              <a:pPr marL="171450" indent="-171450"/>
              <a:r>
                <a:rPr lang="en-US" sz="1400" b="1" dirty="0" smtClean="0">
                  <a:latin typeface="Comic Sans MS"/>
                  <a:cs typeface="Comic Sans MS"/>
                </a:rPr>
                <a:t>  </a:t>
              </a:r>
              <a:r>
                <a:rPr lang="en-US" sz="14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(Large-|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t</a:t>
              </a:r>
              <a:r>
                <a:rPr lang="en-US" sz="14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| sample)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400" b="1" dirty="0" err="1" smtClean="0">
                  <a:latin typeface="Comic Sans MS"/>
                  <a:cs typeface="Comic Sans MS"/>
                </a:rPr>
                <a:t>Xsec</a:t>
              </a:r>
              <a:r>
                <a:rPr lang="en-US" sz="1400" b="1" dirty="0" smtClean="0">
                  <a:latin typeface="Comic Sans MS"/>
                  <a:cs typeface="Comic Sans MS"/>
                </a:rPr>
                <a:t> goes down exponentially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400" b="1" dirty="0" smtClean="0">
                  <a:latin typeface="Comic Sans MS"/>
                  <a:cs typeface="Comic Sans MS"/>
                </a:rPr>
                <a:t>requires a year of data taking @ 20x250 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GeV</a:t>
              </a:r>
              <a:r>
                <a:rPr lang="en-US" sz="1400" b="1" dirty="0" smtClean="0">
                  <a:latin typeface="Comic Sans MS"/>
                  <a:cs typeface="Comic Sans MS"/>
                </a:rPr>
                <a:t> 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(stage 2)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400" b="1" dirty="0" smtClean="0">
                  <a:latin typeface="Comic Sans MS"/>
                  <a:cs typeface="Comic Sans MS"/>
                </a:rPr>
                <a:t>Main detector can be used in measuring |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t</a:t>
              </a:r>
              <a:r>
                <a:rPr lang="en-US" sz="1400" b="1" dirty="0" smtClean="0">
                  <a:latin typeface="Comic Sans MS"/>
                  <a:cs typeface="Comic Sans MS"/>
                </a:rPr>
                <a:t>|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817855" y="726764"/>
              <a:ext cx="6146390" cy="3781636"/>
            </a:xfrm>
            <a:prstGeom prst="roundRect">
              <a:avLst/>
            </a:prstGeom>
            <a:noFill/>
            <a:ln w="38100" cmpd="sng">
              <a:solidFill>
                <a:srgbClr val="0000FF"/>
              </a:solidFill>
            </a:ln>
            <a:effectLst>
              <a:glow rad="101600">
                <a:srgbClr val="66CC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281" y="780574"/>
            <a:ext cx="6486469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Acceptance criteria</a:t>
            </a:r>
          </a:p>
          <a:p>
            <a:pPr marL="457200" lvl="2">
              <a:buClr>
                <a:srgbClr val="0000FF"/>
              </a:buClr>
              <a:buFont typeface="Arial"/>
              <a:buChar char="•"/>
            </a:pPr>
            <a:r>
              <a:rPr lang="en-US" dirty="0" smtClean="0">
                <a:solidFill>
                  <a:srgbClr val="322F31"/>
                </a:solidFill>
              </a:rPr>
              <a:t> for Roman pots: 0.03&lt; |t| &lt; 0.88 GeV</a:t>
            </a:r>
            <a:r>
              <a:rPr lang="en-US" baseline="30000" dirty="0" smtClean="0">
                <a:solidFill>
                  <a:srgbClr val="322F31"/>
                </a:solidFill>
              </a:rPr>
              <a:t>2 </a:t>
            </a:r>
            <a:endParaRPr lang="en-US" dirty="0" smtClean="0">
              <a:solidFill>
                <a:srgbClr val="322F31"/>
              </a:solidFill>
            </a:endParaRPr>
          </a:p>
          <a:p>
            <a:pPr marL="457200" lvl="2">
              <a:buClr>
                <a:srgbClr val="0000FF"/>
              </a:buClr>
              <a:buFont typeface="Arial"/>
              <a:buChar char="•"/>
            </a:pPr>
            <a:r>
              <a:rPr lang="en-US" dirty="0" smtClean="0">
                <a:solidFill>
                  <a:srgbClr val="322F31"/>
                </a:solidFill>
              </a:rPr>
              <a:t> for |t| &gt; 1GeV2 detect recoil proton in </a:t>
            </a:r>
          </a:p>
          <a:p>
            <a:pPr marL="457200" lvl="2"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</a:rPr>
              <a:t> </a:t>
            </a:r>
            <a:r>
              <a:rPr lang="en-US" dirty="0" smtClean="0">
                <a:solidFill>
                  <a:srgbClr val="322F31"/>
                </a:solidFill>
              </a:rPr>
              <a:t> main detector</a:t>
            </a:r>
          </a:p>
          <a:p>
            <a:pPr marL="457200" lvl="2">
              <a:buClr>
                <a:srgbClr val="0000FF"/>
              </a:buClr>
              <a:buFont typeface="Arial"/>
              <a:buChar char="•"/>
            </a:pPr>
            <a:r>
              <a:rPr lang="en-US" dirty="0" smtClean="0">
                <a:solidFill>
                  <a:srgbClr val="322F31"/>
                </a:solidFill>
              </a:rPr>
              <a:t> 0.01 &lt; y &lt; 0.85 GeV</a:t>
            </a:r>
            <a:r>
              <a:rPr lang="en-US" baseline="30000" dirty="0" smtClean="0">
                <a:solidFill>
                  <a:srgbClr val="322F31"/>
                </a:solidFill>
              </a:rPr>
              <a:t>2</a:t>
            </a:r>
          </a:p>
          <a:p>
            <a:pPr marL="457200" lvl="2">
              <a:buClr>
                <a:srgbClr val="0000FF"/>
              </a:buClr>
              <a:buFont typeface="Arial"/>
              <a:buChar char="•"/>
            </a:pPr>
            <a:r>
              <a:rPr lang="en-US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 h </a:t>
            </a:r>
            <a:r>
              <a:rPr lang="en-US" dirty="0" smtClean="0">
                <a:solidFill>
                  <a:srgbClr val="322F31"/>
                </a:solidFill>
              </a:rPr>
              <a:t>&lt; 5</a:t>
            </a:r>
          </a:p>
          <a:p>
            <a:pPr marL="457200" lvl="2">
              <a:buClr>
                <a:srgbClr val="0000FF"/>
              </a:buClr>
            </a:pPr>
            <a:endParaRPr lang="en-US" dirty="0" smtClean="0">
              <a:solidFill>
                <a:srgbClr val="322F31"/>
              </a:solidFill>
            </a:endParaRPr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322F31"/>
                </a:solidFill>
              </a:rPr>
              <a:t> BH rejection criteria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</a:rPr>
              <a:t> </a:t>
            </a:r>
            <a:r>
              <a:rPr lang="en-US" dirty="0" smtClean="0">
                <a:solidFill>
                  <a:srgbClr val="322F31"/>
                </a:solidFill>
              </a:rPr>
              <a:t>  (applied to x-sec. measurements)</a:t>
            </a:r>
          </a:p>
          <a:p>
            <a:pPr marL="457200" lvl="2">
              <a:buClr>
                <a:srgbClr val="0000FF"/>
              </a:buClr>
              <a:buFont typeface="Arial"/>
              <a:buChar char="•"/>
            </a:pPr>
            <a:r>
              <a:rPr lang="en-US" dirty="0" smtClean="0">
                <a:solidFill>
                  <a:srgbClr val="322F31"/>
                </a:solidFill>
              </a:rPr>
              <a:t> y &lt; 0.6</a:t>
            </a:r>
          </a:p>
          <a:p>
            <a:pPr marL="457200" lvl="2">
              <a:buClr>
                <a:srgbClr val="0000FF"/>
              </a:buClr>
              <a:buFont typeface="Arial"/>
              <a:buChar char="•"/>
            </a:pPr>
            <a:r>
              <a:rPr lang="en-US" dirty="0" smtClean="0">
                <a:solidFill>
                  <a:srgbClr val="322F31"/>
                </a:solidFill>
              </a:rPr>
              <a:t> (</a:t>
            </a:r>
            <a:r>
              <a:rPr lang="en-US" dirty="0" err="1" smtClean="0">
                <a:solidFill>
                  <a:srgbClr val="322F31"/>
                </a:solidFill>
              </a:rPr>
              <a:t>θ</a:t>
            </a:r>
            <a:r>
              <a:rPr lang="en-US" baseline="-25000" dirty="0" err="1" smtClean="0">
                <a:solidFill>
                  <a:srgbClr val="322F31"/>
                </a:solidFill>
              </a:rPr>
              <a:t>el</a:t>
            </a:r>
            <a:r>
              <a:rPr lang="en-US" dirty="0" err="1" smtClean="0">
                <a:solidFill>
                  <a:srgbClr val="322F31"/>
                </a:solidFill>
              </a:rPr>
              <a:t>-θ</a:t>
            </a:r>
            <a:r>
              <a:rPr lang="en-US" baseline="-25000" dirty="0" err="1" smtClean="0">
                <a:solidFill>
                  <a:srgbClr val="322F31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322F31"/>
                </a:solidFill>
              </a:rPr>
              <a:t>) &gt; 0 </a:t>
            </a:r>
          </a:p>
          <a:p>
            <a:pPr marL="457200" lvl="2">
              <a:buClr>
                <a:srgbClr val="0000FF"/>
              </a:buClr>
              <a:buFont typeface="Arial"/>
              <a:buChar char="•"/>
            </a:pPr>
            <a:r>
              <a:rPr lang="en-US" dirty="0" smtClean="0">
                <a:solidFill>
                  <a:srgbClr val="322F31"/>
                </a:solidFill>
              </a:rPr>
              <a:t> </a:t>
            </a:r>
            <a:r>
              <a:rPr lang="en-US" dirty="0" err="1" smtClean="0">
                <a:solidFill>
                  <a:srgbClr val="322F31"/>
                </a:solidFill>
              </a:rPr>
              <a:t>E</a:t>
            </a:r>
            <a:r>
              <a:rPr lang="en-US" dirty="0" err="1" smtClean="0">
                <a:solidFill>
                  <a:srgbClr val="322F31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322F31"/>
                </a:solidFill>
              </a:rPr>
              <a:t>&gt;1GeV</a:t>
            </a:r>
            <a:r>
              <a:rPr lang="en-US" baseline="30000" dirty="0" smtClean="0">
                <a:solidFill>
                  <a:srgbClr val="322F31"/>
                </a:solidFill>
              </a:rPr>
              <a:t>2</a:t>
            </a:r>
            <a:r>
              <a:rPr lang="en-US" dirty="0" smtClean="0">
                <a:solidFill>
                  <a:srgbClr val="322F31"/>
                </a:solidFill>
              </a:rPr>
              <a:t>; </a:t>
            </a:r>
            <a:r>
              <a:rPr lang="en-US" dirty="0" err="1" smtClean="0">
                <a:solidFill>
                  <a:srgbClr val="322F31"/>
                </a:solidFill>
              </a:rPr>
              <a:t>E</a:t>
            </a:r>
            <a:r>
              <a:rPr lang="en-US" baseline="-25000" dirty="0" err="1" smtClean="0">
                <a:solidFill>
                  <a:srgbClr val="322F31"/>
                </a:solidFill>
              </a:rPr>
              <a:t>e</a:t>
            </a:r>
            <a:r>
              <a:rPr lang="en-US" dirty="0" smtClean="0">
                <a:solidFill>
                  <a:srgbClr val="322F31"/>
                </a:solidFill>
              </a:rPr>
              <a:t>&gt;1GeV</a:t>
            </a:r>
            <a:r>
              <a:rPr lang="en-US" baseline="30000" dirty="0" smtClean="0">
                <a:solidFill>
                  <a:srgbClr val="322F31"/>
                </a:solidFill>
              </a:rPr>
              <a:t>2</a:t>
            </a:r>
          </a:p>
          <a:p>
            <a:pPr marL="0" lvl="1">
              <a:buClr>
                <a:srgbClr val="0000FF"/>
              </a:buClr>
              <a:buFont typeface="Arial"/>
              <a:buChar char="•"/>
            </a:pPr>
            <a:endParaRPr lang="en-US" baseline="30000" dirty="0" smtClean="0">
              <a:solidFill>
                <a:srgbClr val="322F31"/>
              </a:solidFill>
            </a:endParaRPr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322F31"/>
                </a:solidFill>
              </a:rPr>
              <a:t> Events smeared for expected resolution in t, Q2, x </a:t>
            </a:r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322F31"/>
                </a:solidFill>
              </a:rPr>
              <a:t> Systematic uncertainty assumed to be ~5%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</a:rPr>
              <a:t> </a:t>
            </a:r>
            <a:r>
              <a:rPr lang="en-US" dirty="0" smtClean="0">
                <a:solidFill>
                  <a:srgbClr val="322F31"/>
                </a:solidFill>
              </a:rPr>
              <a:t>  (having in mind experience from HERA)</a:t>
            </a:r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322F31"/>
                </a:solidFill>
              </a:rPr>
              <a:t> Overall systematic uncertainty from luminosity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</a:rPr>
              <a:t> </a:t>
            </a:r>
            <a:r>
              <a:rPr lang="en-US" dirty="0" smtClean="0">
                <a:solidFill>
                  <a:srgbClr val="322F31"/>
                </a:solidFill>
              </a:rPr>
              <a:t>  measurement not taken into account</a:t>
            </a:r>
            <a:endParaRPr lang="en-US" dirty="0">
              <a:solidFill>
                <a:srgbClr val="322F3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</a:t>
            </a:r>
            <a:r>
              <a:rPr lang="en-US" cap="none" dirty="0" smtClean="0"/>
              <a:t>s</a:t>
            </a:r>
            <a:r>
              <a:rPr lang="en-US" dirty="0" smtClean="0"/>
              <a:t>: </a:t>
            </a:r>
            <a:r>
              <a:rPr lang="en-US" dirty="0" err="1" smtClean="0"/>
              <a:t>DVCS@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5x100_dvcs_gpd_xsect_smear_pane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6" y="-252942"/>
            <a:ext cx="572037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486" y="4902163"/>
            <a:ext cx="233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(~ 10 months EIC)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348601" y="825500"/>
          <a:ext cx="2271713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" name="Equation" r:id="rId4" imgW="1143000" imgH="393700" progId="Equation.3">
                  <p:embed/>
                </p:oleObj>
              </mc:Choice>
              <mc:Fallback>
                <p:oleObj name="Equation" r:id="rId4" imgW="1143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601" y="825500"/>
                        <a:ext cx="2271713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7954962" y="866219"/>
          <a:ext cx="731838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" name="Equation" r:id="rId6" imgW="368300" imgH="165100" progId="Equation.DSMT4">
                  <p:embed/>
                </p:oleObj>
              </mc:Choice>
              <mc:Fallback>
                <p:oleObj name="Equation" r:id="rId6" imgW="368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4962" y="866219"/>
                        <a:ext cx="731838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942627" y="1287165"/>
            <a:ext cx="91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b</a:t>
            </a:r>
            <a:r>
              <a:rPr lang="en-US" sz="2000" b="1" dirty="0" smtClean="0">
                <a:solidFill>
                  <a:srgbClr val="0000FF"/>
                </a:solidFill>
              </a:rPr>
              <a:t>=5.6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6399" y="1793319"/>
            <a:ext cx="35976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Specifications:</a:t>
            </a:r>
          </a:p>
          <a:p>
            <a:pPr marL="177800" indent="-177800">
              <a:buFont typeface="Arial"/>
              <a:buChar char="•"/>
            </a:pPr>
            <a:r>
              <a:rPr lang="en-US" b="1" dirty="0" smtClean="0"/>
              <a:t>Statistical error down to 1%</a:t>
            </a:r>
          </a:p>
          <a:p>
            <a:pPr marL="177800" indent="-177800">
              <a:buFont typeface="Arial"/>
              <a:buChar char="•"/>
            </a:pPr>
            <a:r>
              <a:rPr lang="en-US" b="1" dirty="0" smtClean="0"/>
              <a:t>It uses smeared </a:t>
            </a:r>
            <a:r>
              <a:rPr lang="en-US" b="1" dirty="0" err="1" smtClean="0"/>
              <a:t>t</a:t>
            </a:r>
            <a:r>
              <a:rPr lang="en-US" b="1" dirty="0" smtClean="0"/>
              <a:t> values (5% momentum </a:t>
            </a:r>
            <a:r>
              <a:rPr lang="en-US" b="1" dirty="0" err="1" smtClean="0"/>
              <a:t>resol</a:t>
            </a:r>
            <a:r>
              <a:rPr lang="en-US" b="1" dirty="0" smtClean="0"/>
              <a:t>.)</a:t>
            </a:r>
          </a:p>
          <a:p>
            <a:pPr marL="177800" indent="-177800">
              <a:buFont typeface="Arial"/>
              <a:buChar char="•"/>
            </a:pPr>
            <a:r>
              <a:rPr lang="en-US" b="1" dirty="0" smtClean="0"/>
              <a:t>|t|-binning –&gt; 3 * resolution (or higher)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63498" y="305231"/>
            <a:ext cx="5314271" cy="4986337"/>
            <a:chOff x="-969269" y="387281"/>
            <a:chExt cx="5314271" cy="4986337"/>
          </a:xfrm>
        </p:grpSpPr>
        <p:sp>
          <p:nvSpPr>
            <p:cNvPr id="13" name="Rectangle 12"/>
            <p:cNvSpPr/>
            <p:nvPr/>
          </p:nvSpPr>
          <p:spPr>
            <a:xfrm>
              <a:off x="-969269" y="387281"/>
              <a:ext cx="5314271" cy="4986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5x100_dvcs_gpd_xsect_smear_panel.eps"/>
            <p:cNvPicPr>
              <a:picLocks noChangeAspect="1"/>
            </p:cNvPicPr>
            <p:nvPr/>
          </p:nvPicPr>
          <p:blipFill>
            <a:blip r:embed="rId3"/>
            <a:srcRect l="34121" t="51437" r="36587" b="25467"/>
            <a:stretch>
              <a:fillRect/>
            </a:stretch>
          </p:blipFill>
          <p:spPr>
            <a:xfrm>
              <a:off x="-930050" y="387281"/>
              <a:ext cx="5275052" cy="498633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471832" y="3757212"/>
            <a:ext cx="3537424" cy="2361933"/>
            <a:chOff x="5453848" y="3881732"/>
            <a:chExt cx="3161792" cy="2141319"/>
          </a:xfrm>
        </p:grpSpPr>
        <p:pic>
          <p:nvPicPr>
            <p:cNvPr id="18" name="Picture 17" descr="DVCS.x.Q2.5x100.eps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53848" y="3881732"/>
              <a:ext cx="3161792" cy="214131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899937" y="4169211"/>
              <a:ext cx="959349" cy="2790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5 X 100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968500" y="6488668"/>
            <a:ext cx="112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S. Fazio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BH Fraction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84814" y="951693"/>
            <a:ext cx="24193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5 </a:t>
            </a:r>
            <a:r>
              <a:rPr lang="en-US" sz="1600" dirty="0" err="1">
                <a:solidFill>
                  <a:srgbClr val="0000FF"/>
                </a:solidFill>
              </a:rPr>
              <a:t>GeV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x 100 </a:t>
            </a:r>
            <a:r>
              <a:rPr lang="en-US" sz="1600" dirty="0" err="1">
                <a:solidFill>
                  <a:srgbClr val="0000FF"/>
                </a:solidFill>
              </a:rPr>
              <a:t>GeV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smtClean="0"/>
              <a:t>BH subtraction will be relevant in stage 1, at large y, depending on the x-Q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 bin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04664" y="2586671"/>
            <a:ext cx="113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BUT…</a:t>
            </a:r>
            <a:endParaRPr lang="en-US" sz="2400" b="1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 descr="5x100_gpd_bhfracbinbybi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" y="675217"/>
            <a:ext cx="5669280" cy="5669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6059" y="3357563"/>
            <a:ext cx="29862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5 </a:t>
            </a:r>
            <a:r>
              <a:rPr lang="en-US" sz="1600" dirty="0" err="1">
                <a:solidFill>
                  <a:srgbClr val="0000FF"/>
                </a:solidFill>
              </a:rPr>
              <a:t>GeV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x 100 </a:t>
            </a:r>
            <a:r>
              <a:rPr lang="en-US" sz="1600" dirty="0" err="1">
                <a:solidFill>
                  <a:srgbClr val="0000FF"/>
                </a:solidFill>
              </a:rPr>
              <a:t>GeV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smtClean="0"/>
              <a:t>        and</a:t>
            </a:r>
          </a:p>
          <a:p>
            <a:r>
              <a:rPr lang="en-US" sz="1600" dirty="0">
                <a:solidFill>
                  <a:srgbClr val="0000FF"/>
                </a:solidFill>
              </a:rPr>
              <a:t>5 </a:t>
            </a:r>
            <a:r>
              <a:rPr lang="en-US" sz="1600" dirty="0" err="1">
                <a:solidFill>
                  <a:srgbClr val="0000FF"/>
                </a:solidFill>
              </a:rPr>
              <a:t>GeV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x 250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endParaRPr lang="en-US" sz="1600" b="1" dirty="0" smtClean="0"/>
          </a:p>
          <a:p>
            <a:r>
              <a:rPr lang="en-US" sz="1600" b="1" dirty="0" smtClean="0"/>
              <a:t>are overlapping:</a:t>
            </a:r>
          </a:p>
          <a:p>
            <a:r>
              <a:rPr lang="en-US" sz="1600" dirty="0" err="1" smtClean="0"/>
              <a:t>x</a:t>
            </a:r>
            <a:r>
              <a:rPr lang="en-US" sz="1600" dirty="0" smtClean="0"/>
              <a:t>-sec. measurements at 5x250 at low-y can </a:t>
            </a:r>
          </a:p>
          <a:p>
            <a:r>
              <a:rPr lang="en-US" sz="1600" dirty="0" smtClean="0"/>
              <a:t>crosscheck the BH </a:t>
            </a:r>
          </a:p>
          <a:p>
            <a:r>
              <a:rPr lang="en-US" sz="1600" dirty="0" err="1" smtClean="0"/>
              <a:t>subtrac</a:t>
            </a:r>
            <a:r>
              <a:rPr lang="en-US" sz="1600" dirty="0" smtClean="0"/>
              <a:t>. made for 5x100   </a:t>
            </a:r>
            <a:endParaRPr lang="en-US" sz="1600" dirty="0"/>
          </a:p>
        </p:txBody>
      </p:sp>
      <p:pic>
        <p:nvPicPr>
          <p:cNvPr id="13" name="Picture 12" descr="20x250_gpd_bhfracbinbybi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0" y="1818218"/>
            <a:ext cx="5039360" cy="5039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1312" y="57788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20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 x 250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endParaRPr lang="en-US" sz="1600" b="1" dirty="0" smtClean="0"/>
          </a:p>
          <a:p>
            <a:r>
              <a:rPr lang="en-US" sz="1600" b="1" dirty="0" smtClean="0"/>
              <a:t>BH subtraction will be not an issue for y&lt;0.6 </a:t>
            </a:r>
            <a:endParaRPr lang="en-US" sz="16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14115 -0.2516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1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24531 -0.06944 " pathEditMode="relative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Asymmetries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plot-ALU_AUT_AU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060"/>
            <a:ext cx="8115000" cy="50127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493" y="663117"/>
            <a:ext cx="2550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Plots from D. Mueller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8800" y="50800"/>
            <a:ext cx="9664700" cy="609264"/>
          </a:xfrm>
        </p:spPr>
        <p:txBody>
          <a:bodyPr/>
          <a:lstStyle/>
          <a:p>
            <a:r>
              <a:rPr lang="en-US" sz="2000" dirty="0" smtClean="0"/>
              <a:t>What will we learn about 2d+1 structure of the proton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 descr="plotGPDHse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8" descr="plotGPDH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" name="Picture 9" descr="plotGPDEse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4925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1" name="TextBox 10"/>
          <p:cNvSpPr txBox="1"/>
          <p:nvPr/>
        </p:nvSpPr>
        <p:spPr>
          <a:xfrm>
            <a:off x="38100" y="646668"/>
            <a:ext cx="478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as function of t, x and Q</a:t>
            </a:r>
            <a:r>
              <a:rPr lang="en-US" b="1" baseline="30000" dirty="0" smtClean="0">
                <a:latin typeface="Comic Sans MS"/>
                <a:cs typeface="Comic Sans MS"/>
              </a:rPr>
              <a:t>2</a:t>
            </a:r>
            <a:endParaRPr lang="en-US" b="1" baseline="30000" dirty="0">
              <a:latin typeface="Comic Sans MS"/>
              <a:cs typeface="Comic Sans MS"/>
            </a:endParaRPr>
          </a:p>
        </p:txBody>
      </p:sp>
      <p:pic>
        <p:nvPicPr>
          <p:cNvPr id="7" name="Picture 6" descr="plotGPD1D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8700"/>
            <a:ext cx="9156807" cy="2095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38100" y="646668"/>
            <a:ext cx="22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1d+1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" y="3491468"/>
            <a:ext cx="441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2d structure for quarks</a:t>
            </a:r>
            <a:endParaRPr lang="en-US" b="1" dirty="0">
              <a:latin typeface="Comic Sans MS"/>
              <a:cs typeface="Comic Sans M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44700" y="3828737"/>
            <a:ext cx="7086600" cy="3011801"/>
            <a:chOff x="2044700" y="3828737"/>
            <a:chExt cx="7086600" cy="3011801"/>
          </a:xfrm>
          <a:solidFill>
            <a:schemeClr val="bg1">
              <a:lumMod val="95000"/>
            </a:schemeClr>
          </a:solidFill>
        </p:grpSpPr>
        <p:pic>
          <p:nvPicPr>
            <p:cNvPr id="6" name="Picture 5" descr="plotGPD2D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69" b="15787"/>
            <a:stretch/>
          </p:blipFill>
          <p:spPr>
            <a:xfrm>
              <a:off x="2044700" y="3828737"/>
              <a:ext cx="7086600" cy="3011801"/>
            </a:xfrm>
            <a:prstGeom prst="rect">
              <a:avLst/>
            </a:prstGeom>
            <a:grpFill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2641600" y="5156200"/>
              <a:ext cx="5041900" cy="0"/>
            </a:xfrm>
            <a:prstGeom prst="line">
              <a:avLst/>
            </a:prstGeom>
            <a:grp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95706" y="3156022"/>
            <a:ext cx="2648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Plots from D. Mueller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979" y="3859695"/>
            <a:ext cx="3857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A global fit over all mock data was done, based on the </a:t>
            </a:r>
            <a:r>
              <a:rPr lang="en-US" sz="1400" b="1" dirty="0" err="1" smtClean="0"/>
              <a:t>GPDs</a:t>
            </a:r>
            <a:r>
              <a:rPr lang="en-US" sz="1400" b="1" dirty="0" smtClean="0"/>
              <a:t>-based model:</a:t>
            </a:r>
          </a:p>
          <a:p>
            <a:pPr marL="228600" indent="-228600"/>
            <a:r>
              <a:rPr lang="en-US" sz="1400" b="1" dirty="0" smtClean="0"/>
              <a:t>   </a:t>
            </a:r>
            <a:r>
              <a:rPr lang="en-US" sz="1400" b="1" dirty="0" smtClean="0">
                <a:solidFill>
                  <a:srgbClr val="0000FF"/>
                </a:solidFill>
              </a:rPr>
              <a:t>[K. </a:t>
            </a:r>
            <a:r>
              <a:rPr lang="en-US" sz="1400" b="1" dirty="0" err="1" smtClean="0">
                <a:solidFill>
                  <a:srgbClr val="0000FF"/>
                </a:solidFill>
              </a:rPr>
              <a:t>Kumerički</a:t>
            </a:r>
            <a:r>
              <a:rPr lang="en-US" sz="1400" b="1" dirty="0" smtClean="0">
                <a:solidFill>
                  <a:srgbClr val="0000FF"/>
                </a:solidFill>
              </a:rPr>
              <a:t>, D </a:t>
            </a:r>
            <a:r>
              <a:rPr lang="en-US" sz="1400" b="1" dirty="0" err="1" smtClean="0">
                <a:solidFill>
                  <a:srgbClr val="0000FF"/>
                </a:solidFill>
              </a:rPr>
              <a:t>Müller</a:t>
            </a:r>
            <a:r>
              <a:rPr lang="en-US" sz="1400" b="1" dirty="0" smtClean="0">
                <a:solidFill>
                  <a:srgbClr val="0000FF"/>
                </a:solidFill>
              </a:rPr>
              <a:t>, K. </a:t>
            </a:r>
            <a:r>
              <a:rPr lang="en-US" sz="1400" b="1" dirty="0" err="1" smtClean="0">
                <a:solidFill>
                  <a:srgbClr val="0000FF"/>
                </a:solidFill>
              </a:rPr>
              <a:t>Passek-Kumerički</a:t>
            </a:r>
            <a:r>
              <a:rPr lang="en-US" sz="1400" b="1" dirty="0" smtClean="0">
                <a:solidFill>
                  <a:srgbClr val="0000FF"/>
                </a:solidFill>
              </a:rPr>
              <a:t> 2007]</a:t>
            </a:r>
          </a:p>
          <a:p>
            <a:pPr marL="228600" indent="-228600"/>
            <a:endParaRPr lang="en-US" sz="1400" b="1" dirty="0" smtClean="0">
              <a:solidFill>
                <a:srgbClr val="0000FF"/>
              </a:solidFill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Known values </a:t>
            </a:r>
            <a:r>
              <a:rPr lang="en-US" sz="1400" b="1" i="1" dirty="0" err="1" smtClean="0"/>
              <a:t>q(x</a:t>
            </a:r>
            <a:r>
              <a:rPr lang="en-US" sz="1400" b="1" i="1" dirty="0" smtClean="0"/>
              <a:t>)</a:t>
            </a:r>
            <a:r>
              <a:rPr lang="en-US" sz="1400" b="1" dirty="0" smtClean="0"/>
              <a:t>, </a:t>
            </a:r>
            <a:r>
              <a:rPr lang="en-US" sz="1400" b="1" i="1" dirty="0" err="1" smtClean="0"/>
              <a:t>g(x</a:t>
            </a:r>
            <a:r>
              <a:rPr lang="en-US" sz="1400" b="1" i="1" dirty="0" smtClean="0"/>
              <a:t>)</a:t>
            </a:r>
            <a:r>
              <a:rPr lang="en-US" sz="1400" b="1" dirty="0" smtClean="0"/>
              <a:t> are assumed for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q</a:t>
            </a:r>
            <a:r>
              <a:rPr lang="en-US" sz="1400" b="1" i="1" dirty="0" smtClean="0"/>
              <a:t>, H</a:t>
            </a:r>
            <a:r>
              <a:rPr lang="en-US" sz="1400" b="1" i="1" baseline="30000" dirty="0" smtClean="0"/>
              <a:t>g </a:t>
            </a:r>
            <a:r>
              <a:rPr lang="en-US" sz="1400" b="1" dirty="0" smtClean="0"/>
              <a:t>(at =0, </a:t>
            </a:r>
            <a:r>
              <a:rPr lang="en-US" sz="1400" b="1" dirty="0" err="1" smtClean="0"/>
              <a:t>t</a:t>
            </a:r>
            <a:r>
              <a:rPr lang="en-US" sz="1400" b="1" dirty="0" smtClean="0"/>
              <a:t>=0 forward limits </a:t>
            </a:r>
            <a:r>
              <a:rPr lang="en-US" sz="1400" b="1" i="1" dirty="0" err="1" smtClean="0"/>
              <a:t>E</a:t>
            </a:r>
            <a:r>
              <a:rPr lang="en-US" sz="1400" b="1" i="1" baseline="30000" dirty="0" err="1" smtClean="0"/>
              <a:t>q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E</a:t>
            </a:r>
            <a:r>
              <a:rPr lang="en-US" sz="1400" b="1" i="1" baseline="30000" dirty="0" err="1" smtClean="0"/>
              <a:t>g</a:t>
            </a:r>
            <a:r>
              <a:rPr lang="en-US" sz="1400" b="1" i="1" baseline="30000" dirty="0" smtClean="0"/>
              <a:t> </a:t>
            </a:r>
            <a:r>
              <a:rPr lang="en-US" sz="1400" b="1" baseline="30000" dirty="0" smtClean="0"/>
              <a:t> </a:t>
            </a:r>
            <a:r>
              <a:rPr lang="en-US" sz="1400" b="1" dirty="0" smtClean="0"/>
              <a:t>are unknown)</a:t>
            </a:r>
          </a:p>
          <a:p>
            <a:pPr marL="228600" indent="-228600"/>
            <a:endParaRPr lang="en-US" sz="1400" b="1" dirty="0" smtClean="0"/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Excellent reconstruction of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sea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sea</a:t>
            </a:r>
            <a:r>
              <a:rPr lang="en-US" sz="1400" b="1" i="1" baseline="30000" dirty="0" smtClean="0"/>
              <a:t> </a:t>
            </a:r>
            <a:r>
              <a:rPr lang="en-US" sz="1400" b="1" baseline="30000" dirty="0" smtClean="0"/>
              <a:t> </a:t>
            </a:r>
            <a:r>
              <a:rPr lang="en-US" sz="1400" b="1" dirty="0" smtClean="0"/>
              <a:t>and good reconstruction of </a:t>
            </a:r>
            <a:r>
              <a:rPr lang="en-US" sz="1400" b="1" i="1" dirty="0" smtClean="0"/>
              <a:t>H</a:t>
            </a:r>
            <a:r>
              <a:rPr lang="en-US" sz="1400" b="1" i="1" baseline="30000" dirty="0" smtClean="0"/>
              <a:t>g</a:t>
            </a:r>
            <a:r>
              <a:rPr lang="en-US" sz="1400" b="1" i="1" dirty="0" smtClean="0"/>
              <a:t> </a:t>
            </a:r>
            <a:r>
              <a:rPr lang="en-US" sz="1400" b="1" dirty="0" smtClean="0"/>
              <a:t>(from </a:t>
            </a:r>
            <a:r>
              <a:rPr lang="en-US" sz="1400" b="1" i="1" dirty="0" err="1" smtClean="0"/>
              <a:t>dσ/dt</a:t>
            </a:r>
            <a:r>
              <a:rPr lang="en-US" sz="1400" b="1" dirty="0" smtClean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 H</a:t>
            </a:r>
            <a:r>
              <a:rPr lang="en-US" cap="none" baseline="30000" dirty="0"/>
              <a:t>g</a:t>
            </a:r>
            <a:r>
              <a:rPr lang="en-US" dirty="0" smtClean="0"/>
              <a:t>: J/</a:t>
            </a:r>
            <a:r>
              <a:rPr lang="en-US" dirty="0" err="1" smtClean="0"/>
              <a:t>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1" name="Picture 10" descr="J.Psi.20x250.xQ2-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49" y="758725"/>
            <a:ext cx="2543258" cy="1722419"/>
          </a:xfrm>
          <a:prstGeom prst="rect">
            <a:avLst/>
          </a:prstGeom>
        </p:spPr>
      </p:pic>
      <p:pic>
        <p:nvPicPr>
          <p:cNvPr id="12" name="Picture 11" descr="J.Psi.5x100.xQ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96" y="791387"/>
            <a:ext cx="2541910" cy="1721505"/>
          </a:xfrm>
          <a:prstGeom prst="rect">
            <a:avLst/>
          </a:prstGeom>
        </p:spPr>
      </p:pic>
      <p:pic>
        <p:nvPicPr>
          <p:cNvPr id="16" name="Picture 15" descr="Screen shot 2012-03-22 at 7.26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0757"/>
            <a:ext cx="6476134" cy="2777092"/>
          </a:xfrm>
          <a:prstGeom prst="rect">
            <a:avLst/>
          </a:prstGeom>
        </p:spPr>
      </p:pic>
      <p:pic>
        <p:nvPicPr>
          <p:cNvPr id="17" name="Picture 16" descr="Screen shot 2012-03-22 at 7.26.5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167" y="3664900"/>
            <a:ext cx="6476134" cy="27160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021916"/>
            <a:ext cx="1874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Plots:</a:t>
            </a:r>
            <a:r>
              <a:rPr lang="en-US" dirty="0"/>
              <a:t> </a:t>
            </a:r>
            <a:r>
              <a:rPr lang="en-US" dirty="0" smtClean="0"/>
              <a:t>M. Diehl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250" y="751417"/>
            <a:ext cx="36599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improve imaging on gluons</a:t>
            </a:r>
          </a:p>
          <a:p>
            <a:r>
              <a:rPr lang="en-US" dirty="0" smtClean="0"/>
              <a:t>add </a:t>
            </a:r>
            <a:r>
              <a:rPr lang="en-US" dirty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observables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cross section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UT</a:t>
            </a:r>
            <a:r>
              <a:rPr lang="en-US" dirty="0" smtClean="0"/>
              <a:t>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…..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need still to do combined fit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in </a:t>
            </a:r>
            <a:r>
              <a:rPr lang="en-US" dirty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ieter’s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87"/>
          <p:cNvSpPr>
            <a:spLocks noGrp="1"/>
          </p:cNvSpPr>
          <p:nvPr>
            <p:ph type="title"/>
          </p:nvPr>
        </p:nvSpPr>
        <p:spPr>
          <a:xfrm>
            <a:off x="-211667" y="0"/>
            <a:ext cx="9355667" cy="609600"/>
          </a:xfrm>
        </p:spPr>
        <p:txBody>
          <a:bodyPr/>
          <a:lstStyle/>
          <a:p>
            <a:r>
              <a:rPr lang="en-US" sz="2500" dirty="0" smtClean="0"/>
              <a:t>How many gluons have space in A proton?</a:t>
            </a:r>
            <a:endParaRPr lang="en-US" sz="2500" dirty="0"/>
          </a:p>
        </p:txBody>
      </p:sp>
      <p:sp>
        <p:nvSpPr>
          <p:cNvPr id="208" name="Slide Number Placeholder 2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36</a:t>
            </a:fld>
            <a:endParaRPr lang="en-US" altLang="ja-JP"/>
          </a:p>
        </p:txBody>
      </p:sp>
      <p:sp>
        <p:nvSpPr>
          <p:cNvPr id="18436" name="Oval 17"/>
          <p:cNvSpPr>
            <a:spLocks noChangeArrowheads="1"/>
          </p:cNvSpPr>
          <p:nvPr/>
        </p:nvSpPr>
        <p:spPr bwMode="auto">
          <a:xfrm>
            <a:off x="4516438" y="1277938"/>
            <a:ext cx="754062" cy="3154362"/>
          </a:xfrm>
          <a:prstGeom prst="ellipse">
            <a:avLst/>
          </a:prstGeom>
          <a:solidFill>
            <a:srgbClr val="FFFEE7"/>
          </a:solidFill>
          <a:ln w="31750">
            <a:solidFill>
              <a:srgbClr val="FFFF66"/>
            </a:solidFill>
            <a:round/>
            <a:headEnd/>
            <a:tailEnd/>
          </a:ln>
          <a:effectLst>
            <a:glow rad="101600">
              <a:schemeClr val="bg1">
                <a:lumMod val="7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/>
          <a:p>
            <a:endParaRPr lang="en-US"/>
          </a:p>
        </p:txBody>
      </p:sp>
      <p:cxnSp>
        <p:nvCxnSpPr>
          <p:cNvPr id="18437" name="Straight Connector 22"/>
          <p:cNvCxnSpPr>
            <a:cxnSpLocks noChangeShapeType="1"/>
          </p:cNvCxnSpPr>
          <p:nvPr/>
        </p:nvCxnSpPr>
        <p:spPr bwMode="auto">
          <a:xfrm>
            <a:off x="4800600" y="3543300"/>
            <a:ext cx="33147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8" name="Straight Connector 84"/>
          <p:cNvCxnSpPr>
            <a:cxnSpLocks noChangeShapeType="1"/>
          </p:cNvCxnSpPr>
          <p:nvPr/>
        </p:nvCxnSpPr>
        <p:spPr bwMode="auto">
          <a:xfrm flipV="1">
            <a:off x="6650038" y="4152900"/>
            <a:ext cx="779462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9" name="Straight Connector 86"/>
          <p:cNvCxnSpPr>
            <a:cxnSpLocks noChangeShapeType="1"/>
          </p:cNvCxnSpPr>
          <p:nvPr/>
        </p:nvCxnSpPr>
        <p:spPr bwMode="auto">
          <a:xfrm rot="16200000" flipH="1">
            <a:off x="6927850" y="4019551"/>
            <a:ext cx="185737" cy="741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 206"/>
          <p:cNvGrpSpPr>
            <a:grpSpLocks/>
          </p:cNvGrpSpPr>
          <p:nvPr/>
        </p:nvGrpSpPr>
        <p:grpSpPr bwMode="auto">
          <a:xfrm rot="171537">
            <a:off x="6826250" y="1663700"/>
            <a:ext cx="1225550" cy="139700"/>
            <a:chOff x="-674511" y="1463036"/>
            <a:chExt cx="10366912" cy="1478290"/>
          </a:xfrm>
        </p:grpSpPr>
        <p:sp>
          <p:nvSpPr>
            <p:cNvPr id="5" name="Arc 4"/>
            <p:cNvSpPr/>
            <p:nvPr/>
          </p:nvSpPr>
          <p:spPr bwMode="auto">
            <a:xfrm>
              <a:off x="4441862" y="1061664"/>
              <a:ext cx="2215730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6" name="Arc 5"/>
            <p:cNvSpPr/>
            <p:nvPr/>
          </p:nvSpPr>
          <p:spPr bwMode="auto">
            <a:xfrm>
              <a:off x="5865727" y="1099957"/>
              <a:ext cx="832576" cy="1444693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7" name="Arc 6"/>
            <p:cNvSpPr/>
            <p:nvPr/>
          </p:nvSpPr>
          <p:spPr bwMode="auto">
            <a:xfrm>
              <a:off x="5906437" y="1037027"/>
              <a:ext cx="2229155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8" name="Arc 7"/>
            <p:cNvSpPr/>
            <p:nvPr/>
          </p:nvSpPr>
          <p:spPr bwMode="auto">
            <a:xfrm>
              <a:off x="7303152" y="1060621"/>
              <a:ext cx="832576" cy="14614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7210404" y="1056452"/>
              <a:ext cx="2229155" cy="1495094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0" name="Arc 9"/>
            <p:cNvSpPr/>
            <p:nvPr/>
          </p:nvSpPr>
          <p:spPr bwMode="auto">
            <a:xfrm>
              <a:off x="3015493" y="1032201"/>
              <a:ext cx="2242588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4471196" y="1085036"/>
              <a:ext cx="872866" cy="1663071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710186" y="979221"/>
              <a:ext cx="2242579" cy="15958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3085762" y="1104687"/>
              <a:ext cx="859433" cy="159587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338837" y="981628"/>
              <a:ext cx="2215722" cy="15958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5" name="Arc 14"/>
            <p:cNvSpPr/>
            <p:nvPr/>
          </p:nvSpPr>
          <p:spPr bwMode="auto">
            <a:xfrm>
              <a:off x="1752300" y="1104654"/>
              <a:ext cx="832576" cy="147829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6" name="Arc 15"/>
            <p:cNvSpPr/>
            <p:nvPr/>
          </p:nvSpPr>
          <p:spPr bwMode="auto">
            <a:xfrm>
              <a:off x="-1031214" y="1015507"/>
              <a:ext cx="2256012" cy="15958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7" name="Arc 16"/>
            <p:cNvSpPr/>
            <p:nvPr/>
          </p:nvSpPr>
          <p:spPr bwMode="auto">
            <a:xfrm>
              <a:off x="367192" y="1090277"/>
              <a:ext cx="832576" cy="1495094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18441" name="Text Box 20"/>
          <p:cNvSpPr txBox="1">
            <a:spLocks noChangeArrowheads="1"/>
          </p:cNvSpPr>
          <p:nvPr/>
        </p:nvSpPr>
        <p:spPr bwMode="auto">
          <a:xfrm>
            <a:off x="4572000" y="4483100"/>
            <a:ext cx="24174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Bremsstrahlung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	~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ln(1/x)</a:t>
            </a:r>
          </a:p>
        </p:txBody>
      </p:sp>
      <p:sp>
        <p:nvSpPr>
          <p:cNvPr id="18442" name="Oval 266"/>
          <p:cNvSpPr>
            <a:spLocks noChangeArrowheads="1"/>
          </p:cNvSpPr>
          <p:nvPr/>
        </p:nvSpPr>
        <p:spPr bwMode="auto">
          <a:xfrm>
            <a:off x="6370638" y="1379538"/>
            <a:ext cx="690562" cy="665162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8443" name="Straight Connector 18"/>
          <p:cNvCxnSpPr>
            <a:cxnSpLocks noChangeShapeType="1"/>
          </p:cNvCxnSpPr>
          <p:nvPr/>
        </p:nvCxnSpPr>
        <p:spPr bwMode="auto">
          <a:xfrm>
            <a:off x="4749800" y="2108200"/>
            <a:ext cx="278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4" name="Straight Connector 21"/>
          <p:cNvCxnSpPr>
            <a:cxnSpLocks noChangeShapeType="1"/>
          </p:cNvCxnSpPr>
          <p:nvPr/>
        </p:nvCxnSpPr>
        <p:spPr bwMode="auto">
          <a:xfrm>
            <a:off x="4711700" y="2794000"/>
            <a:ext cx="27559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195"/>
          <p:cNvGrpSpPr>
            <a:grpSpLocks/>
          </p:cNvGrpSpPr>
          <p:nvPr/>
        </p:nvGrpSpPr>
        <p:grpSpPr bwMode="auto">
          <a:xfrm>
            <a:off x="4635500" y="558800"/>
            <a:ext cx="4667816" cy="628710"/>
            <a:chOff x="4635500" y="558800"/>
            <a:chExt cx="4667816" cy="628710"/>
          </a:xfrm>
        </p:grpSpPr>
        <p:cxnSp>
          <p:nvCxnSpPr>
            <p:cNvPr id="18602" name="Straight Arrow Connector 199"/>
            <p:cNvCxnSpPr>
              <a:cxnSpLocks noChangeShapeType="1"/>
              <a:stCxn id="18604" idx="3"/>
            </p:cNvCxnSpPr>
            <p:nvPr/>
          </p:nvCxnSpPr>
          <p:spPr bwMode="auto">
            <a:xfrm>
              <a:off x="6871716" y="987455"/>
              <a:ext cx="2069084" cy="3145"/>
            </a:xfrm>
            <a:prstGeom prst="straightConnector1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grpSp>
          <p:nvGrpSpPr>
            <p:cNvPr id="4" name="Group 194"/>
            <p:cNvGrpSpPr>
              <a:grpSpLocks/>
            </p:cNvGrpSpPr>
            <p:nvPr/>
          </p:nvGrpSpPr>
          <p:grpSpPr bwMode="auto">
            <a:xfrm>
              <a:off x="4635500" y="558800"/>
              <a:ext cx="4667816" cy="628710"/>
              <a:chOff x="4635500" y="558800"/>
              <a:chExt cx="4667816" cy="628710"/>
            </a:xfrm>
          </p:grpSpPr>
          <p:sp>
            <p:nvSpPr>
              <p:cNvPr id="18604" name="Text Box 20"/>
              <p:cNvSpPr txBox="1">
                <a:spLocks noChangeArrowheads="1"/>
              </p:cNvSpPr>
              <p:nvPr/>
            </p:nvSpPr>
            <p:spPr bwMode="auto">
              <a:xfrm>
                <a:off x="4635500" y="787400"/>
                <a:ext cx="22362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 err="1">
                    <a:solidFill>
                      <a:srgbClr val="0000FF"/>
                    </a:solidFill>
                  </a:rPr>
                  <a:t>x</a:t>
                </a:r>
                <a:r>
                  <a:rPr lang="en-US" sz="2000" dirty="0">
                    <a:solidFill>
                      <a:srgbClr val="0000FF"/>
                    </a:solidFill>
                  </a:rPr>
                  <a:t> = 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P</a:t>
                </a:r>
                <a:r>
                  <a:rPr lang="en-US" sz="2000" baseline="-25000" dirty="0" err="1">
                    <a:solidFill>
                      <a:srgbClr val="0000FF"/>
                    </a:solidFill>
                  </a:rPr>
                  <a:t>parton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/P</a:t>
                </a:r>
                <a:r>
                  <a:rPr lang="en-US" sz="2000" baseline="-25000" dirty="0" err="1">
                    <a:solidFill>
                      <a:srgbClr val="0000FF"/>
                    </a:solidFill>
                  </a:rPr>
                  <a:t>nucleon</a:t>
                </a:r>
                <a:endParaRPr lang="en-US" sz="2000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8605" name="Text Box 20"/>
              <p:cNvSpPr txBox="1">
                <a:spLocks noChangeArrowheads="1"/>
              </p:cNvSpPr>
              <p:nvPr/>
            </p:nvSpPr>
            <p:spPr bwMode="auto">
              <a:xfrm>
                <a:off x="6013450" y="558800"/>
                <a:ext cx="328986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 small </a:t>
                </a:r>
                <a:r>
                  <a:rPr lang="en-US" sz="2000" b="1" dirty="0" err="1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000" b="1" dirty="0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 / higher energy</a:t>
                </a:r>
                <a:endParaRPr lang="en-US" sz="2000" b="1" baseline="-25000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18" name="Group 291"/>
          <p:cNvGrpSpPr>
            <a:grpSpLocks/>
          </p:cNvGrpSpPr>
          <p:nvPr/>
        </p:nvGrpSpPr>
        <p:grpSpPr bwMode="auto">
          <a:xfrm rot="4099353">
            <a:off x="6122194" y="3855244"/>
            <a:ext cx="779463" cy="200025"/>
            <a:chOff x="215936" y="644546"/>
            <a:chExt cx="6576508" cy="4079854"/>
          </a:xfrm>
        </p:grpSpPr>
        <p:sp>
          <p:nvSpPr>
            <p:cNvPr id="197" name="Arc 196"/>
            <p:cNvSpPr/>
            <p:nvPr/>
          </p:nvSpPr>
          <p:spPr bwMode="auto">
            <a:xfrm rot="10800000">
              <a:off x="2138622" y="847130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98" name="Arc 197"/>
            <p:cNvSpPr/>
            <p:nvPr/>
          </p:nvSpPr>
          <p:spPr bwMode="auto">
            <a:xfrm rot="10800000">
              <a:off x="2129773" y="908552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99" name="Arc 198"/>
            <p:cNvSpPr/>
            <p:nvPr/>
          </p:nvSpPr>
          <p:spPr bwMode="auto">
            <a:xfrm rot="10800000">
              <a:off x="1045846" y="957303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0" name="Arc 199"/>
            <p:cNvSpPr/>
            <p:nvPr/>
          </p:nvSpPr>
          <p:spPr bwMode="auto">
            <a:xfrm rot="10800000">
              <a:off x="1097679" y="849752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1" name="Arc 200"/>
            <p:cNvSpPr/>
            <p:nvPr/>
          </p:nvSpPr>
          <p:spPr bwMode="auto">
            <a:xfrm rot="10800000">
              <a:off x="167925" y="1020864"/>
              <a:ext cx="1526928" cy="385320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2" name="Arc 201"/>
            <p:cNvSpPr/>
            <p:nvPr/>
          </p:nvSpPr>
          <p:spPr bwMode="auto">
            <a:xfrm rot="10800000">
              <a:off x="3129698" y="1143197"/>
              <a:ext cx="1540326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3" name="Arc 202"/>
            <p:cNvSpPr/>
            <p:nvPr/>
          </p:nvSpPr>
          <p:spPr bwMode="auto">
            <a:xfrm rot="10800000">
              <a:off x="3108138" y="663426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4" name="Arc 203"/>
            <p:cNvSpPr/>
            <p:nvPr/>
          </p:nvSpPr>
          <p:spPr bwMode="auto">
            <a:xfrm rot="10800000">
              <a:off x="4287741" y="997071"/>
              <a:ext cx="1500139" cy="391796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5" name="Arc 204"/>
            <p:cNvSpPr/>
            <p:nvPr/>
          </p:nvSpPr>
          <p:spPr bwMode="auto">
            <a:xfrm rot="10800000">
              <a:off x="4260334" y="1091256"/>
              <a:ext cx="388433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6" name="Arc 205"/>
            <p:cNvSpPr/>
            <p:nvPr/>
          </p:nvSpPr>
          <p:spPr bwMode="auto">
            <a:xfrm rot="10800000">
              <a:off x="5260728" y="852183"/>
              <a:ext cx="575951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7" name="Arc 206"/>
            <p:cNvSpPr/>
            <p:nvPr/>
          </p:nvSpPr>
          <p:spPr bwMode="auto">
            <a:xfrm rot="10800000">
              <a:off x="5199505" y="909224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19" name="Group 291"/>
          <p:cNvGrpSpPr>
            <a:grpSpLocks/>
          </p:cNvGrpSpPr>
          <p:nvPr/>
        </p:nvGrpSpPr>
        <p:grpSpPr bwMode="auto">
          <a:xfrm rot="9018591">
            <a:off x="6045200" y="1785938"/>
            <a:ext cx="779463" cy="200025"/>
            <a:chOff x="215936" y="644546"/>
            <a:chExt cx="6576508" cy="4079854"/>
          </a:xfrm>
        </p:grpSpPr>
        <p:sp>
          <p:nvSpPr>
            <p:cNvPr id="209" name="Arc 208"/>
            <p:cNvSpPr/>
            <p:nvPr/>
          </p:nvSpPr>
          <p:spPr bwMode="auto">
            <a:xfrm rot="10800000">
              <a:off x="2133657" y="85558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3" name="Arc 222"/>
            <p:cNvSpPr/>
            <p:nvPr/>
          </p:nvSpPr>
          <p:spPr bwMode="auto">
            <a:xfrm rot="10800000">
              <a:off x="2131724" y="933545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4" name="Arc 223"/>
            <p:cNvSpPr/>
            <p:nvPr/>
          </p:nvSpPr>
          <p:spPr bwMode="auto">
            <a:xfrm rot="10800000">
              <a:off x="1057029" y="950657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5" name="Arc 224"/>
            <p:cNvSpPr/>
            <p:nvPr/>
          </p:nvSpPr>
          <p:spPr bwMode="auto">
            <a:xfrm rot="10800000">
              <a:off x="1101145" y="867744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6" name="Arc 225"/>
            <p:cNvSpPr/>
            <p:nvPr/>
          </p:nvSpPr>
          <p:spPr bwMode="auto">
            <a:xfrm rot="10800000">
              <a:off x="158286" y="1018871"/>
              <a:ext cx="1526928" cy="385320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7" name="Arc 226"/>
            <p:cNvSpPr/>
            <p:nvPr/>
          </p:nvSpPr>
          <p:spPr bwMode="auto">
            <a:xfrm rot="10800000">
              <a:off x="3139487" y="1161819"/>
              <a:ext cx="1540326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8" name="Arc 227"/>
            <p:cNvSpPr/>
            <p:nvPr/>
          </p:nvSpPr>
          <p:spPr bwMode="auto">
            <a:xfrm rot="10800000">
              <a:off x="3125269" y="668977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9" name="Arc 228"/>
            <p:cNvSpPr/>
            <p:nvPr/>
          </p:nvSpPr>
          <p:spPr bwMode="auto">
            <a:xfrm rot="10800000">
              <a:off x="4286808" y="993063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0" name="Arc 229"/>
            <p:cNvSpPr/>
            <p:nvPr/>
          </p:nvSpPr>
          <p:spPr bwMode="auto">
            <a:xfrm rot="10800000">
              <a:off x="4272004" y="1123637"/>
              <a:ext cx="388433" cy="372368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1" name="Arc 230"/>
            <p:cNvSpPr/>
            <p:nvPr/>
          </p:nvSpPr>
          <p:spPr bwMode="auto">
            <a:xfrm rot="10800000">
              <a:off x="5261329" y="862224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2" name="Arc 231"/>
            <p:cNvSpPr/>
            <p:nvPr/>
          </p:nvSpPr>
          <p:spPr bwMode="auto">
            <a:xfrm rot="10800000">
              <a:off x="5202067" y="928791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0" name="Group 291"/>
          <p:cNvGrpSpPr>
            <a:grpSpLocks/>
          </p:cNvGrpSpPr>
          <p:nvPr/>
        </p:nvGrpSpPr>
        <p:grpSpPr bwMode="auto">
          <a:xfrm rot="8310677">
            <a:off x="6654800" y="1277938"/>
            <a:ext cx="779463" cy="200025"/>
            <a:chOff x="215936" y="644546"/>
            <a:chExt cx="6576508" cy="4079854"/>
          </a:xfrm>
        </p:grpSpPr>
        <p:sp>
          <p:nvSpPr>
            <p:cNvPr id="246" name="Arc 245"/>
            <p:cNvSpPr/>
            <p:nvPr/>
          </p:nvSpPr>
          <p:spPr bwMode="auto">
            <a:xfrm rot="10800000">
              <a:off x="2135222" y="84496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7" name="Arc 246"/>
            <p:cNvSpPr/>
            <p:nvPr/>
          </p:nvSpPr>
          <p:spPr bwMode="auto">
            <a:xfrm rot="10800000">
              <a:off x="2139751" y="926214"/>
              <a:ext cx="495578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8" name="Arc 247"/>
            <p:cNvSpPr/>
            <p:nvPr/>
          </p:nvSpPr>
          <p:spPr bwMode="auto">
            <a:xfrm rot="10800000">
              <a:off x="1041834" y="945790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9" name="Arc 248"/>
            <p:cNvSpPr/>
            <p:nvPr/>
          </p:nvSpPr>
          <p:spPr bwMode="auto">
            <a:xfrm rot="10800000">
              <a:off x="1102744" y="873087"/>
              <a:ext cx="629527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0" name="Arc 249"/>
            <p:cNvSpPr/>
            <p:nvPr/>
          </p:nvSpPr>
          <p:spPr bwMode="auto">
            <a:xfrm rot="10800000">
              <a:off x="156501" y="1003588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1" name="Arc 250"/>
            <p:cNvSpPr/>
            <p:nvPr/>
          </p:nvSpPr>
          <p:spPr bwMode="auto">
            <a:xfrm rot="10800000">
              <a:off x="3133592" y="1147241"/>
              <a:ext cx="1540317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2" name="Arc 251"/>
            <p:cNvSpPr/>
            <p:nvPr/>
          </p:nvSpPr>
          <p:spPr bwMode="auto">
            <a:xfrm rot="10800000">
              <a:off x="3118539" y="666982"/>
              <a:ext cx="468798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3" name="Arc 252"/>
            <p:cNvSpPr/>
            <p:nvPr/>
          </p:nvSpPr>
          <p:spPr bwMode="auto">
            <a:xfrm rot="10800000">
              <a:off x="4288860" y="1002509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4" name="Arc 253"/>
            <p:cNvSpPr/>
            <p:nvPr/>
          </p:nvSpPr>
          <p:spPr bwMode="auto">
            <a:xfrm rot="10800000">
              <a:off x="4271342" y="1127349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5" name="Arc 254"/>
            <p:cNvSpPr/>
            <p:nvPr/>
          </p:nvSpPr>
          <p:spPr bwMode="auto">
            <a:xfrm rot="10800000">
              <a:off x="5266245" y="855885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6" name="Arc 255"/>
            <p:cNvSpPr/>
            <p:nvPr/>
          </p:nvSpPr>
          <p:spPr bwMode="auto">
            <a:xfrm rot="10800000">
              <a:off x="5207479" y="914847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1" name="Group 206"/>
          <p:cNvGrpSpPr>
            <a:grpSpLocks/>
          </p:cNvGrpSpPr>
          <p:nvPr/>
        </p:nvGrpSpPr>
        <p:grpSpPr bwMode="auto">
          <a:xfrm>
            <a:off x="7029450" y="2413000"/>
            <a:ext cx="1352550" cy="152400"/>
            <a:chOff x="-674511" y="1463036"/>
            <a:chExt cx="10366912" cy="1478290"/>
          </a:xfrm>
        </p:grpSpPr>
        <p:sp>
          <p:nvSpPr>
            <p:cNvPr id="270" name="Arc 269"/>
            <p:cNvSpPr/>
            <p:nvPr/>
          </p:nvSpPr>
          <p:spPr bwMode="auto">
            <a:xfrm>
              <a:off x="4448110" y="1062666"/>
              <a:ext cx="2226692" cy="1555289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1" name="Arc 270"/>
            <p:cNvSpPr/>
            <p:nvPr/>
          </p:nvSpPr>
          <p:spPr bwMode="auto">
            <a:xfrm>
              <a:off x="5871732" y="1108867"/>
              <a:ext cx="839578" cy="1447492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2" name="Arc 271"/>
            <p:cNvSpPr/>
            <p:nvPr/>
          </p:nvSpPr>
          <p:spPr bwMode="auto">
            <a:xfrm>
              <a:off x="5920403" y="1047272"/>
              <a:ext cx="2226700" cy="15398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3" name="Arc 272"/>
            <p:cNvSpPr/>
            <p:nvPr/>
          </p:nvSpPr>
          <p:spPr bwMode="auto">
            <a:xfrm>
              <a:off x="7319696" y="1078069"/>
              <a:ext cx="827406" cy="14628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4" name="Arc 273"/>
            <p:cNvSpPr/>
            <p:nvPr/>
          </p:nvSpPr>
          <p:spPr bwMode="auto">
            <a:xfrm>
              <a:off x="7222354" y="1062666"/>
              <a:ext cx="2226692" cy="1493694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5" name="Arc 274"/>
            <p:cNvSpPr/>
            <p:nvPr/>
          </p:nvSpPr>
          <p:spPr bwMode="auto">
            <a:xfrm>
              <a:off x="3012317" y="1047272"/>
              <a:ext cx="2238864" cy="15398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6" name="Arc 275"/>
            <p:cNvSpPr/>
            <p:nvPr/>
          </p:nvSpPr>
          <p:spPr bwMode="auto">
            <a:xfrm>
              <a:off x="4484610" y="1093463"/>
              <a:ext cx="876077" cy="166307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7" name="Arc 276"/>
            <p:cNvSpPr/>
            <p:nvPr/>
          </p:nvSpPr>
          <p:spPr bwMode="auto">
            <a:xfrm>
              <a:off x="1722537" y="985676"/>
              <a:ext cx="2238864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8" name="Arc 277"/>
            <p:cNvSpPr/>
            <p:nvPr/>
          </p:nvSpPr>
          <p:spPr bwMode="auto">
            <a:xfrm>
              <a:off x="3097487" y="1108867"/>
              <a:ext cx="863913" cy="1601481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9" name="Arc 278"/>
            <p:cNvSpPr/>
            <p:nvPr/>
          </p:nvSpPr>
          <p:spPr bwMode="auto">
            <a:xfrm>
              <a:off x="347579" y="985676"/>
              <a:ext cx="2214528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0" name="Arc 279"/>
            <p:cNvSpPr/>
            <p:nvPr/>
          </p:nvSpPr>
          <p:spPr bwMode="auto">
            <a:xfrm>
              <a:off x="1759036" y="1108867"/>
              <a:ext cx="839578" cy="147829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1" name="Arc 280"/>
            <p:cNvSpPr/>
            <p:nvPr/>
          </p:nvSpPr>
          <p:spPr bwMode="auto">
            <a:xfrm>
              <a:off x="-1027372" y="1016474"/>
              <a:ext cx="2263199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2" name="Arc 281"/>
            <p:cNvSpPr/>
            <p:nvPr/>
          </p:nvSpPr>
          <p:spPr bwMode="auto">
            <a:xfrm>
              <a:off x="371914" y="1093463"/>
              <a:ext cx="839578" cy="1493694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2" name="Group 291"/>
          <p:cNvGrpSpPr>
            <a:grpSpLocks/>
          </p:cNvGrpSpPr>
          <p:nvPr/>
        </p:nvGrpSpPr>
        <p:grpSpPr bwMode="auto">
          <a:xfrm rot="9657783">
            <a:off x="5876925" y="2573338"/>
            <a:ext cx="1074738" cy="109537"/>
            <a:chOff x="215936" y="644546"/>
            <a:chExt cx="6576508" cy="4079854"/>
          </a:xfrm>
        </p:grpSpPr>
        <p:sp>
          <p:nvSpPr>
            <p:cNvPr id="284" name="Arc 283"/>
            <p:cNvSpPr/>
            <p:nvPr/>
          </p:nvSpPr>
          <p:spPr bwMode="auto">
            <a:xfrm rot="10800000">
              <a:off x="2132510" y="768132"/>
              <a:ext cx="1495985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5" name="Arc 284"/>
            <p:cNvSpPr/>
            <p:nvPr/>
          </p:nvSpPr>
          <p:spPr bwMode="auto">
            <a:xfrm rot="10800000">
              <a:off x="2133551" y="842076"/>
              <a:ext cx="495427" cy="378423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6" name="Arc 285"/>
            <p:cNvSpPr/>
            <p:nvPr/>
          </p:nvSpPr>
          <p:spPr bwMode="auto">
            <a:xfrm rot="10800000">
              <a:off x="1063881" y="992086"/>
              <a:ext cx="1525130" cy="3843340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7" name="Arc 286"/>
            <p:cNvSpPr/>
            <p:nvPr/>
          </p:nvSpPr>
          <p:spPr bwMode="auto">
            <a:xfrm rot="10800000">
              <a:off x="1099384" y="875313"/>
              <a:ext cx="631419" cy="3725082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8" name="Arc 287"/>
            <p:cNvSpPr/>
            <p:nvPr/>
          </p:nvSpPr>
          <p:spPr bwMode="auto">
            <a:xfrm rot="10800000">
              <a:off x="183847" y="896888"/>
              <a:ext cx="1525130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9" name="Arc 288"/>
            <p:cNvSpPr/>
            <p:nvPr/>
          </p:nvSpPr>
          <p:spPr bwMode="auto">
            <a:xfrm rot="10800000">
              <a:off x="3144848" y="1058561"/>
              <a:ext cx="1544559" cy="354771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0" name="Arc 289"/>
            <p:cNvSpPr/>
            <p:nvPr/>
          </p:nvSpPr>
          <p:spPr bwMode="auto">
            <a:xfrm rot="10800000">
              <a:off x="3122053" y="644345"/>
              <a:ext cx="466281" cy="4079891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1" name="Arc 290"/>
            <p:cNvSpPr/>
            <p:nvPr/>
          </p:nvSpPr>
          <p:spPr bwMode="auto">
            <a:xfrm rot="10800000">
              <a:off x="4301084" y="944223"/>
              <a:ext cx="1495985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2" name="Arc 291"/>
            <p:cNvSpPr/>
            <p:nvPr/>
          </p:nvSpPr>
          <p:spPr bwMode="auto">
            <a:xfrm rot="10800000">
              <a:off x="4266412" y="1079431"/>
              <a:ext cx="388568" cy="3725120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3" name="Arc 292"/>
            <p:cNvSpPr/>
            <p:nvPr/>
          </p:nvSpPr>
          <p:spPr bwMode="auto">
            <a:xfrm rot="10800000">
              <a:off x="5252618" y="851048"/>
              <a:ext cx="582851" cy="3665973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4" name="Arc 293"/>
            <p:cNvSpPr/>
            <p:nvPr/>
          </p:nvSpPr>
          <p:spPr bwMode="auto">
            <a:xfrm rot="10800000">
              <a:off x="5222124" y="845134"/>
              <a:ext cx="1525130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3" name="Group 291"/>
          <p:cNvGrpSpPr>
            <a:grpSpLocks/>
          </p:cNvGrpSpPr>
          <p:nvPr/>
        </p:nvGrpSpPr>
        <p:grpSpPr bwMode="auto">
          <a:xfrm rot="8310677">
            <a:off x="6832600" y="2052638"/>
            <a:ext cx="779463" cy="200025"/>
            <a:chOff x="215936" y="644546"/>
            <a:chExt cx="6576508" cy="4079854"/>
          </a:xfrm>
        </p:grpSpPr>
        <p:sp>
          <p:nvSpPr>
            <p:cNvPr id="296" name="Arc 295"/>
            <p:cNvSpPr/>
            <p:nvPr/>
          </p:nvSpPr>
          <p:spPr bwMode="auto">
            <a:xfrm rot="10800000">
              <a:off x="2135222" y="84496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7" name="Arc 296"/>
            <p:cNvSpPr/>
            <p:nvPr/>
          </p:nvSpPr>
          <p:spPr bwMode="auto">
            <a:xfrm rot="10800000">
              <a:off x="2139751" y="926214"/>
              <a:ext cx="495578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8" name="Arc 297"/>
            <p:cNvSpPr/>
            <p:nvPr/>
          </p:nvSpPr>
          <p:spPr bwMode="auto">
            <a:xfrm rot="10800000">
              <a:off x="1041834" y="945790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9" name="Arc 298"/>
            <p:cNvSpPr/>
            <p:nvPr/>
          </p:nvSpPr>
          <p:spPr bwMode="auto">
            <a:xfrm rot="10800000">
              <a:off x="1102744" y="873087"/>
              <a:ext cx="629527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0" name="Arc 299"/>
            <p:cNvSpPr/>
            <p:nvPr/>
          </p:nvSpPr>
          <p:spPr bwMode="auto">
            <a:xfrm rot="10800000">
              <a:off x="156501" y="1003588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1" name="Arc 300"/>
            <p:cNvSpPr/>
            <p:nvPr/>
          </p:nvSpPr>
          <p:spPr bwMode="auto">
            <a:xfrm rot="10800000">
              <a:off x="3133592" y="1147241"/>
              <a:ext cx="1540317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2" name="Arc 301"/>
            <p:cNvSpPr/>
            <p:nvPr/>
          </p:nvSpPr>
          <p:spPr bwMode="auto">
            <a:xfrm rot="10800000">
              <a:off x="3118539" y="666982"/>
              <a:ext cx="468798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3" name="Arc 302"/>
            <p:cNvSpPr/>
            <p:nvPr/>
          </p:nvSpPr>
          <p:spPr bwMode="auto">
            <a:xfrm rot="10800000">
              <a:off x="4288860" y="1002509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4" name="Arc 303"/>
            <p:cNvSpPr/>
            <p:nvPr/>
          </p:nvSpPr>
          <p:spPr bwMode="auto">
            <a:xfrm rot="10800000">
              <a:off x="4271342" y="1127349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5" name="Arc 304"/>
            <p:cNvSpPr/>
            <p:nvPr/>
          </p:nvSpPr>
          <p:spPr bwMode="auto">
            <a:xfrm rot="10800000">
              <a:off x="5266245" y="855885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6" name="Arc 305"/>
            <p:cNvSpPr/>
            <p:nvPr/>
          </p:nvSpPr>
          <p:spPr bwMode="auto">
            <a:xfrm rot="10800000">
              <a:off x="5207479" y="914847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4" name="Group 291"/>
          <p:cNvGrpSpPr>
            <a:grpSpLocks/>
          </p:cNvGrpSpPr>
          <p:nvPr/>
        </p:nvGrpSpPr>
        <p:grpSpPr bwMode="auto">
          <a:xfrm rot="3233430">
            <a:off x="6490494" y="3055144"/>
            <a:ext cx="779463" cy="200025"/>
            <a:chOff x="215936" y="644546"/>
            <a:chExt cx="6576508" cy="4079854"/>
          </a:xfrm>
        </p:grpSpPr>
        <p:sp>
          <p:nvSpPr>
            <p:cNvPr id="308" name="Arc 307"/>
            <p:cNvSpPr/>
            <p:nvPr/>
          </p:nvSpPr>
          <p:spPr bwMode="auto">
            <a:xfrm rot="10800000">
              <a:off x="2133164" y="849047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9" name="Arc 308"/>
            <p:cNvSpPr/>
            <p:nvPr/>
          </p:nvSpPr>
          <p:spPr bwMode="auto">
            <a:xfrm rot="10800000">
              <a:off x="2120924" y="888221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0" name="Arc 309"/>
            <p:cNvSpPr/>
            <p:nvPr/>
          </p:nvSpPr>
          <p:spPr bwMode="auto">
            <a:xfrm rot="10800000">
              <a:off x="1051264" y="961046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1" name="Arc 310"/>
            <p:cNvSpPr/>
            <p:nvPr/>
          </p:nvSpPr>
          <p:spPr bwMode="auto">
            <a:xfrm rot="10800000">
              <a:off x="1088957" y="822010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2" name="Arc 311"/>
            <p:cNvSpPr/>
            <p:nvPr/>
          </p:nvSpPr>
          <p:spPr bwMode="auto">
            <a:xfrm rot="10800000">
              <a:off x="168886" y="1012042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3" name="Arc 312"/>
            <p:cNvSpPr/>
            <p:nvPr/>
          </p:nvSpPr>
          <p:spPr bwMode="auto">
            <a:xfrm rot="10800000">
              <a:off x="3116972" y="1134161"/>
              <a:ext cx="1540317" cy="35293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4" name="Arc 313"/>
            <p:cNvSpPr/>
            <p:nvPr/>
          </p:nvSpPr>
          <p:spPr bwMode="auto">
            <a:xfrm rot="10800000">
              <a:off x="3117148" y="655914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5" name="Arc 314"/>
            <p:cNvSpPr/>
            <p:nvPr/>
          </p:nvSpPr>
          <p:spPr bwMode="auto">
            <a:xfrm rot="10800000">
              <a:off x="4286727" y="1003388"/>
              <a:ext cx="1500139" cy="391796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6" name="Arc 315"/>
            <p:cNvSpPr/>
            <p:nvPr/>
          </p:nvSpPr>
          <p:spPr bwMode="auto">
            <a:xfrm rot="10800000">
              <a:off x="4253206" y="1103268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7" name="Arc 316"/>
            <p:cNvSpPr/>
            <p:nvPr/>
          </p:nvSpPr>
          <p:spPr bwMode="auto">
            <a:xfrm rot="10800000">
              <a:off x="5257619" y="831601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8" name="Arc 317"/>
            <p:cNvSpPr/>
            <p:nvPr/>
          </p:nvSpPr>
          <p:spPr bwMode="auto">
            <a:xfrm rot="10800000">
              <a:off x="5201032" y="912112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5" name="Group 383"/>
          <p:cNvGrpSpPr>
            <a:grpSpLocks/>
          </p:cNvGrpSpPr>
          <p:nvPr/>
        </p:nvGrpSpPr>
        <p:grpSpPr bwMode="auto">
          <a:xfrm>
            <a:off x="7018502" y="1379538"/>
            <a:ext cx="2582698" cy="3822573"/>
            <a:chOff x="7018502" y="1378744"/>
            <a:chExt cx="2582699" cy="3823344"/>
          </a:xfrm>
        </p:grpSpPr>
        <p:sp>
          <p:nvSpPr>
            <p:cNvPr id="18457" name="Rectangle 257"/>
            <p:cNvSpPr>
              <a:spLocks noChangeArrowheads="1"/>
            </p:cNvSpPr>
            <p:nvPr/>
          </p:nvSpPr>
          <p:spPr bwMode="auto">
            <a:xfrm>
              <a:off x="7018502" y="4494059"/>
              <a:ext cx="1920794" cy="708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FF"/>
                  </a:solidFill>
                  <a:latin typeface="Comic Sans MS"/>
                  <a:cs typeface="Comic Sans MS"/>
                </a:rPr>
                <a:t>Recombination</a:t>
              </a:r>
            </a:p>
            <a:p>
              <a:r>
                <a:rPr lang="en-US" sz="2000" dirty="0">
                  <a:solidFill>
                    <a:srgbClr val="FF00FF"/>
                  </a:solidFill>
                  <a:latin typeface="+mn-lt"/>
                </a:rPr>
                <a:t>	~ </a:t>
              </a:r>
              <a:r>
                <a:rPr lang="en-US" sz="2000" dirty="0" err="1">
                  <a:solidFill>
                    <a:srgbClr val="FF00FF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000" baseline="-25000" dirty="0" err="1">
                  <a:solidFill>
                    <a:srgbClr val="FF00FF"/>
                  </a:solidFill>
                  <a:latin typeface="+mn-lt"/>
                </a:rPr>
                <a:t>s</a:t>
              </a:r>
              <a:r>
                <a:rPr lang="en-US" sz="2000" dirty="0" err="1">
                  <a:solidFill>
                    <a:srgbClr val="FF00FF"/>
                  </a:solidFill>
                  <a:latin typeface="Symbol" charset="2"/>
                  <a:cs typeface="Symbol" charset="2"/>
                </a:rPr>
                <a:t>r</a:t>
              </a:r>
              <a:endParaRPr lang="en-US" sz="2000" dirty="0">
                <a:solidFill>
                  <a:srgbClr val="FF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8458" name="Oval 259"/>
            <p:cNvSpPr>
              <a:spLocks noChangeArrowheads="1"/>
            </p:cNvSpPr>
            <p:nvPr/>
          </p:nvSpPr>
          <p:spPr bwMode="auto">
            <a:xfrm>
              <a:off x="8033585" y="2191671"/>
              <a:ext cx="691066" cy="665734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06"/>
            <p:cNvGrpSpPr>
              <a:grpSpLocks/>
            </p:cNvGrpSpPr>
            <p:nvPr/>
          </p:nvGrpSpPr>
          <p:grpSpPr bwMode="auto">
            <a:xfrm rot="-606596">
              <a:off x="7157146" y="3264659"/>
              <a:ext cx="1224854" cy="139236"/>
              <a:chOff x="-674511" y="1463036"/>
              <a:chExt cx="10366912" cy="1478290"/>
            </a:xfrm>
          </p:grpSpPr>
          <p:sp>
            <p:nvSpPr>
              <p:cNvPr id="320" name="Arc 319"/>
              <p:cNvSpPr/>
              <p:nvPr/>
            </p:nvSpPr>
            <p:spPr bwMode="auto">
              <a:xfrm>
                <a:off x="4452536" y="1069726"/>
                <a:ext cx="2216981" cy="153409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1" name="Arc 320"/>
              <p:cNvSpPr/>
              <p:nvPr/>
            </p:nvSpPr>
            <p:spPr bwMode="auto">
              <a:xfrm>
                <a:off x="5878124" y="1096059"/>
                <a:ext cx="833049" cy="143294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2" name="Arc 321"/>
              <p:cNvSpPr/>
              <p:nvPr/>
            </p:nvSpPr>
            <p:spPr bwMode="auto">
              <a:xfrm>
                <a:off x="5916136" y="1039194"/>
                <a:ext cx="2230421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3" name="Arc 322"/>
              <p:cNvSpPr/>
              <p:nvPr/>
            </p:nvSpPr>
            <p:spPr bwMode="auto">
              <a:xfrm>
                <a:off x="7311843" y="1091453"/>
                <a:ext cx="833049" cy="14329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4" name="Arc 323"/>
              <p:cNvSpPr/>
              <p:nvPr/>
            </p:nvSpPr>
            <p:spPr bwMode="auto">
              <a:xfrm>
                <a:off x="7214042" y="1055172"/>
                <a:ext cx="2230421" cy="150036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5" name="Arc 324"/>
              <p:cNvSpPr/>
              <p:nvPr/>
            </p:nvSpPr>
            <p:spPr bwMode="auto">
              <a:xfrm>
                <a:off x="3010102" y="1041150"/>
                <a:ext cx="2243853" cy="153408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6" name="Arc 325"/>
              <p:cNvSpPr/>
              <p:nvPr/>
            </p:nvSpPr>
            <p:spPr bwMode="auto">
              <a:xfrm>
                <a:off x="4473164" y="1079098"/>
                <a:ext cx="873362" cy="16520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7" name="Arc 326"/>
              <p:cNvSpPr/>
              <p:nvPr/>
            </p:nvSpPr>
            <p:spPr bwMode="auto">
              <a:xfrm>
                <a:off x="1703690" y="989020"/>
                <a:ext cx="2243853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8" name="Arc 327"/>
              <p:cNvSpPr/>
              <p:nvPr/>
            </p:nvSpPr>
            <p:spPr bwMode="auto">
              <a:xfrm>
                <a:off x="3093647" y="1111057"/>
                <a:ext cx="859921" cy="160151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9" name="Arc 328"/>
              <p:cNvSpPr/>
              <p:nvPr/>
            </p:nvSpPr>
            <p:spPr bwMode="auto">
              <a:xfrm>
                <a:off x="338680" y="988873"/>
                <a:ext cx="2216981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0" name="Arc 329"/>
              <p:cNvSpPr/>
              <p:nvPr/>
            </p:nvSpPr>
            <p:spPr bwMode="auto">
              <a:xfrm>
                <a:off x="1752475" y="1098182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1" name="Arc 330"/>
              <p:cNvSpPr/>
              <p:nvPr/>
            </p:nvSpPr>
            <p:spPr bwMode="auto">
              <a:xfrm>
                <a:off x="-1029210" y="1012714"/>
                <a:ext cx="2257294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2" name="Arc 331"/>
              <p:cNvSpPr/>
              <p:nvPr/>
            </p:nvSpPr>
            <p:spPr bwMode="auto">
              <a:xfrm>
                <a:off x="363158" y="1078484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7" name="Group 291"/>
            <p:cNvGrpSpPr>
              <a:grpSpLocks/>
            </p:cNvGrpSpPr>
            <p:nvPr/>
          </p:nvGrpSpPr>
          <p:grpSpPr bwMode="auto">
            <a:xfrm rot="3233430">
              <a:off x="7011192" y="3715545"/>
              <a:ext cx="779463" cy="200025"/>
              <a:chOff x="215936" y="644546"/>
              <a:chExt cx="6576508" cy="4079854"/>
            </a:xfrm>
          </p:grpSpPr>
          <p:sp>
            <p:nvSpPr>
              <p:cNvPr id="334" name="Arc 333"/>
              <p:cNvSpPr/>
              <p:nvPr/>
            </p:nvSpPr>
            <p:spPr bwMode="auto">
              <a:xfrm rot="10800000">
                <a:off x="2130828" y="845352"/>
                <a:ext cx="1500442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5" name="Arc 334"/>
              <p:cNvSpPr/>
              <p:nvPr/>
            </p:nvSpPr>
            <p:spPr bwMode="auto">
              <a:xfrm rot="10800000">
                <a:off x="2118585" y="884525"/>
                <a:ext cx="495686" cy="375605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6" name="Arc 335"/>
              <p:cNvSpPr/>
              <p:nvPr/>
            </p:nvSpPr>
            <p:spPr bwMode="auto">
              <a:xfrm rot="10800000">
                <a:off x="1048710" y="957350"/>
                <a:ext cx="1527235" cy="38208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7" name="Arc 336"/>
              <p:cNvSpPr/>
              <p:nvPr/>
            </p:nvSpPr>
            <p:spPr bwMode="auto">
              <a:xfrm rot="10800000">
                <a:off x="1086411" y="818314"/>
                <a:ext cx="629645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8" name="Arc 337"/>
              <p:cNvSpPr/>
              <p:nvPr/>
            </p:nvSpPr>
            <p:spPr bwMode="auto">
              <a:xfrm rot="10800000">
                <a:off x="166154" y="1008346"/>
                <a:ext cx="1527235" cy="385318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9" name="Arc 338"/>
              <p:cNvSpPr/>
              <p:nvPr/>
            </p:nvSpPr>
            <p:spPr bwMode="auto">
              <a:xfrm rot="10800000">
                <a:off x="3114833" y="1130466"/>
                <a:ext cx="1540628" cy="352938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0" name="Arc 339"/>
              <p:cNvSpPr/>
              <p:nvPr/>
            </p:nvSpPr>
            <p:spPr bwMode="auto">
              <a:xfrm rot="10800000">
                <a:off x="3115010" y="652219"/>
                <a:ext cx="468884" cy="4079854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1" name="Arc 340"/>
              <p:cNvSpPr/>
              <p:nvPr/>
            </p:nvSpPr>
            <p:spPr bwMode="auto">
              <a:xfrm rot="10800000">
                <a:off x="4284825" y="999693"/>
                <a:ext cx="1500442" cy="391796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2" name="Arc 341"/>
              <p:cNvSpPr/>
              <p:nvPr/>
            </p:nvSpPr>
            <p:spPr bwMode="auto">
              <a:xfrm rot="10800000">
                <a:off x="4251297" y="1099573"/>
                <a:ext cx="388503" cy="3723666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3" name="Arc 342"/>
              <p:cNvSpPr/>
              <p:nvPr/>
            </p:nvSpPr>
            <p:spPr bwMode="auto">
              <a:xfrm rot="10800000">
                <a:off x="5255912" y="827905"/>
                <a:ext cx="576058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4" name="Arc 343"/>
              <p:cNvSpPr/>
              <p:nvPr/>
            </p:nvSpPr>
            <p:spPr bwMode="auto">
              <a:xfrm rot="10800000">
                <a:off x="5199314" y="908416"/>
                <a:ext cx="1527235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8" name="Group 291"/>
            <p:cNvGrpSpPr>
              <a:grpSpLocks/>
            </p:cNvGrpSpPr>
            <p:nvPr/>
          </p:nvGrpSpPr>
          <p:grpSpPr bwMode="auto">
            <a:xfrm rot="3785808">
              <a:off x="7773192" y="2026444"/>
              <a:ext cx="779463" cy="200025"/>
              <a:chOff x="215936" y="644546"/>
              <a:chExt cx="6576508" cy="4079854"/>
            </a:xfrm>
          </p:grpSpPr>
          <p:sp>
            <p:nvSpPr>
              <p:cNvPr id="347" name="Arc 346"/>
              <p:cNvSpPr/>
              <p:nvPr/>
            </p:nvSpPr>
            <p:spPr bwMode="auto">
              <a:xfrm rot="10800000">
                <a:off x="2131749" y="849993"/>
                <a:ext cx="1500442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8" name="Arc 347"/>
              <p:cNvSpPr/>
              <p:nvPr/>
            </p:nvSpPr>
            <p:spPr bwMode="auto">
              <a:xfrm rot="10800000">
                <a:off x="2118918" y="900170"/>
                <a:ext cx="495677" cy="375605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9" name="Arc 348"/>
              <p:cNvSpPr/>
              <p:nvPr/>
            </p:nvSpPr>
            <p:spPr bwMode="auto">
              <a:xfrm rot="10800000">
                <a:off x="1039775" y="939383"/>
                <a:ext cx="1527235" cy="38208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0" name="Arc 349"/>
              <p:cNvSpPr/>
              <p:nvPr/>
            </p:nvSpPr>
            <p:spPr bwMode="auto">
              <a:xfrm rot="10800000">
                <a:off x="1081576" y="831818"/>
                <a:ext cx="629654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1" name="Arc 350"/>
              <p:cNvSpPr/>
              <p:nvPr/>
            </p:nvSpPr>
            <p:spPr bwMode="auto">
              <a:xfrm rot="10800000">
                <a:off x="149844" y="1011865"/>
                <a:ext cx="1527235" cy="385320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2" name="Arc 351"/>
              <p:cNvSpPr/>
              <p:nvPr/>
            </p:nvSpPr>
            <p:spPr bwMode="auto">
              <a:xfrm rot="10800000">
                <a:off x="3120968" y="1122114"/>
                <a:ext cx="1540628" cy="352938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3" name="Arc 352"/>
              <p:cNvSpPr/>
              <p:nvPr/>
            </p:nvSpPr>
            <p:spPr bwMode="auto">
              <a:xfrm rot="10800000">
                <a:off x="3115134" y="636439"/>
                <a:ext cx="468892" cy="4079854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4" name="Arc 353"/>
              <p:cNvSpPr/>
              <p:nvPr/>
            </p:nvSpPr>
            <p:spPr bwMode="auto">
              <a:xfrm rot="10800000">
                <a:off x="4285170" y="1023799"/>
                <a:ext cx="1500442" cy="391794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5" name="Arc 354"/>
              <p:cNvSpPr/>
              <p:nvPr/>
            </p:nvSpPr>
            <p:spPr bwMode="auto">
              <a:xfrm rot="10800000">
                <a:off x="4254061" y="1090858"/>
                <a:ext cx="388511" cy="3723666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6" name="Arc 355"/>
              <p:cNvSpPr/>
              <p:nvPr/>
            </p:nvSpPr>
            <p:spPr bwMode="auto">
              <a:xfrm rot="10800000">
                <a:off x="5254370" y="833036"/>
                <a:ext cx="576067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7" name="Arc 356"/>
              <p:cNvSpPr/>
              <p:nvPr/>
            </p:nvSpPr>
            <p:spPr bwMode="auto">
              <a:xfrm rot="10800000">
                <a:off x="5197727" y="922900"/>
                <a:ext cx="1527235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9" name="Group 291"/>
            <p:cNvGrpSpPr>
              <a:grpSpLocks/>
            </p:cNvGrpSpPr>
            <p:nvPr/>
          </p:nvGrpSpPr>
          <p:grpSpPr bwMode="auto">
            <a:xfrm rot="8310677">
              <a:off x="7925592" y="1378744"/>
              <a:ext cx="779463" cy="200025"/>
              <a:chOff x="215936" y="644546"/>
              <a:chExt cx="6576508" cy="4079854"/>
            </a:xfrm>
          </p:grpSpPr>
          <p:sp>
            <p:nvSpPr>
              <p:cNvPr id="359" name="Arc 358"/>
              <p:cNvSpPr/>
              <p:nvPr/>
            </p:nvSpPr>
            <p:spPr bwMode="auto">
              <a:xfrm rot="10800000">
                <a:off x="2140339" y="854994"/>
                <a:ext cx="1500139" cy="3886352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0" name="Arc 359"/>
              <p:cNvSpPr/>
              <p:nvPr/>
            </p:nvSpPr>
            <p:spPr bwMode="auto">
              <a:xfrm rot="10800000">
                <a:off x="2144869" y="936261"/>
                <a:ext cx="495578" cy="3756807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1" name="Arc 360"/>
              <p:cNvSpPr/>
              <p:nvPr/>
            </p:nvSpPr>
            <p:spPr bwMode="auto">
              <a:xfrm rot="10800000">
                <a:off x="1046951" y="955840"/>
                <a:ext cx="1526928" cy="3821580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2" name="Arc 361"/>
              <p:cNvSpPr/>
              <p:nvPr/>
            </p:nvSpPr>
            <p:spPr bwMode="auto">
              <a:xfrm rot="10800000">
                <a:off x="1107862" y="883123"/>
                <a:ext cx="629527" cy="36920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3" name="Arc 362"/>
              <p:cNvSpPr/>
              <p:nvPr/>
            </p:nvSpPr>
            <p:spPr bwMode="auto">
              <a:xfrm rot="10800000">
                <a:off x="161618" y="1013650"/>
                <a:ext cx="1526928" cy="385395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4" name="Arc 363"/>
              <p:cNvSpPr/>
              <p:nvPr/>
            </p:nvSpPr>
            <p:spPr bwMode="auto">
              <a:xfrm rot="10800000">
                <a:off x="3138709" y="1157332"/>
                <a:ext cx="1540317" cy="353011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5" name="Arc 364"/>
              <p:cNvSpPr/>
              <p:nvPr/>
            </p:nvSpPr>
            <p:spPr bwMode="auto">
              <a:xfrm rot="10800000">
                <a:off x="3123656" y="676977"/>
                <a:ext cx="468798" cy="4080670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6" name="Arc 365"/>
              <p:cNvSpPr/>
              <p:nvPr/>
            </p:nvSpPr>
            <p:spPr bwMode="auto">
              <a:xfrm rot="10800000">
                <a:off x="4293977" y="1012571"/>
                <a:ext cx="1500139" cy="391872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7" name="Arc 366"/>
              <p:cNvSpPr/>
              <p:nvPr/>
            </p:nvSpPr>
            <p:spPr bwMode="auto">
              <a:xfrm rot="10800000">
                <a:off x="4276459" y="1137436"/>
                <a:ext cx="388425" cy="3724411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8" name="Arc 367"/>
              <p:cNvSpPr/>
              <p:nvPr/>
            </p:nvSpPr>
            <p:spPr bwMode="auto">
              <a:xfrm rot="10800000">
                <a:off x="5271363" y="865917"/>
                <a:ext cx="575942" cy="36920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9" name="Arc 368"/>
              <p:cNvSpPr/>
              <p:nvPr/>
            </p:nvSpPr>
            <p:spPr bwMode="auto">
              <a:xfrm rot="10800000">
                <a:off x="5212597" y="924891"/>
                <a:ext cx="1526928" cy="3886352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30" name="Group 206"/>
            <p:cNvGrpSpPr>
              <a:grpSpLocks/>
            </p:cNvGrpSpPr>
            <p:nvPr/>
          </p:nvGrpSpPr>
          <p:grpSpPr bwMode="auto">
            <a:xfrm rot="171537">
              <a:off x="8376347" y="2451859"/>
              <a:ext cx="1224854" cy="139236"/>
              <a:chOff x="-674511" y="1463036"/>
              <a:chExt cx="10366912" cy="1478290"/>
            </a:xfrm>
          </p:grpSpPr>
          <p:sp>
            <p:nvSpPr>
              <p:cNvPr id="371" name="Arc 370"/>
              <p:cNvSpPr/>
              <p:nvPr/>
            </p:nvSpPr>
            <p:spPr bwMode="auto">
              <a:xfrm>
                <a:off x="4439092" y="1063088"/>
                <a:ext cx="2216989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2" name="Arc 371"/>
              <p:cNvSpPr/>
              <p:nvPr/>
            </p:nvSpPr>
            <p:spPr bwMode="auto">
              <a:xfrm>
                <a:off x="5863766" y="1101506"/>
                <a:ext cx="833049" cy="1449798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3" name="Arc 372"/>
              <p:cNvSpPr/>
              <p:nvPr/>
            </p:nvSpPr>
            <p:spPr bwMode="auto">
              <a:xfrm>
                <a:off x="5904500" y="1038365"/>
                <a:ext cx="2230421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4" name="Arc 373"/>
              <p:cNvSpPr/>
              <p:nvPr/>
            </p:nvSpPr>
            <p:spPr bwMode="auto">
              <a:xfrm>
                <a:off x="7302008" y="1062042"/>
                <a:ext cx="833049" cy="1466651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5" name="Arc 374"/>
              <p:cNvSpPr/>
              <p:nvPr/>
            </p:nvSpPr>
            <p:spPr bwMode="auto">
              <a:xfrm>
                <a:off x="7209207" y="1057858"/>
                <a:ext cx="2230421" cy="150036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6" name="Arc 375"/>
              <p:cNvSpPr/>
              <p:nvPr/>
            </p:nvSpPr>
            <p:spPr bwMode="auto">
              <a:xfrm>
                <a:off x="3011912" y="1033511"/>
                <a:ext cx="2243862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7" name="Arc 376"/>
              <p:cNvSpPr/>
              <p:nvPr/>
            </p:nvSpPr>
            <p:spPr bwMode="auto">
              <a:xfrm>
                <a:off x="4468443" y="1086533"/>
                <a:ext cx="873362" cy="1668959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8" name="Arc 377"/>
              <p:cNvSpPr/>
              <p:nvPr/>
            </p:nvSpPr>
            <p:spPr bwMode="auto">
              <a:xfrm>
                <a:off x="1705864" y="980344"/>
                <a:ext cx="2243853" cy="160152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9" name="Arc 378"/>
              <p:cNvSpPr/>
              <p:nvPr/>
            </p:nvSpPr>
            <p:spPr bwMode="auto">
              <a:xfrm>
                <a:off x="3082221" y="1106253"/>
                <a:ext cx="859921" cy="1601527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0" name="Arc 379"/>
              <p:cNvSpPr/>
              <p:nvPr/>
            </p:nvSpPr>
            <p:spPr bwMode="auto">
              <a:xfrm>
                <a:off x="333736" y="982770"/>
                <a:ext cx="2216981" cy="16015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1" name="Arc 380"/>
              <p:cNvSpPr/>
              <p:nvPr/>
            </p:nvSpPr>
            <p:spPr bwMode="auto">
              <a:xfrm>
                <a:off x="1748002" y="1106230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2" name="Arc 381"/>
              <p:cNvSpPr/>
              <p:nvPr/>
            </p:nvSpPr>
            <p:spPr bwMode="auto">
              <a:xfrm>
                <a:off x="-1037094" y="1016758"/>
                <a:ext cx="2257294" cy="160152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3" name="Arc 382"/>
              <p:cNvSpPr/>
              <p:nvPr/>
            </p:nvSpPr>
            <p:spPr bwMode="auto">
              <a:xfrm>
                <a:off x="362106" y="1091803"/>
                <a:ext cx="833049" cy="1500368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</p:grpSp>
      <p:grpSp>
        <p:nvGrpSpPr>
          <p:cNvPr id="190" name="Group 189"/>
          <p:cNvGrpSpPr/>
          <p:nvPr/>
        </p:nvGrpSpPr>
        <p:grpSpPr>
          <a:xfrm>
            <a:off x="335590" y="3105139"/>
            <a:ext cx="3420291" cy="2960370"/>
            <a:chOff x="5191223" y="825500"/>
            <a:chExt cx="3420291" cy="2960370"/>
          </a:xfrm>
          <a:solidFill>
            <a:schemeClr val="bg1"/>
          </a:solidFill>
        </p:grpSpPr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2"/>
            <a:srcRect l="3317" r="3317"/>
            <a:stretch>
              <a:fillRect/>
            </a:stretch>
          </p:blipFill>
          <p:spPr>
            <a:xfrm>
              <a:off x="5191223" y="825500"/>
              <a:ext cx="3420291" cy="2960370"/>
            </a:xfrm>
            <a:prstGeom prst="rect">
              <a:avLst/>
            </a:prstGeom>
            <a:grpFill/>
          </p:spPr>
        </p:pic>
        <p:grpSp>
          <p:nvGrpSpPr>
            <p:cNvPr id="192" name="Group 19"/>
            <p:cNvGrpSpPr/>
            <p:nvPr/>
          </p:nvGrpSpPr>
          <p:grpSpPr>
            <a:xfrm>
              <a:off x="6159500" y="3505200"/>
              <a:ext cx="1882496" cy="276999"/>
              <a:chOff x="5626100" y="3949700"/>
              <a:chExt cx="1882496" cy="276999"/>
            </a:xfrm>
            <a:grpFill/>
          </p:grpSpPr>
          <p:sp>
            <p:nvSpPr>
              <p:cNvPr id="193" name="TextBox 192"/>
              <p:cNvSpPr txBox="1"/>
              <p:nvPr/>
            </p:nvSpPr>
            <p:spPr>
              <a:xfrm>
                <a:off x="5626100" y="3949700"/>
                <a:ext cx="188249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Symbol" charset="2"/>
                    <a:cs typeface="Symbol" charset="2"/>
                  </a:rPr>
                  <a:t>a</a:t>
                </a:r>
                <a:r>
                  <a:rPr lang="en-US" sz="1200" baseline="-25000" dirty="0" smtClean="0"/>
                  <a:t>s</a:t>
                </a:r>
                <a:r>
                  <a:rPr lang="en-US" sz="1200" dirty="0" smtClean="0"/>
                  <a:t>~1            </a:t>
                </a:r>
                <a:r>
                  <a:rPr lang="en-US" sz="1200" dirty="0" smtClean="0">
                    <a:latin typeface="Symbol" charset="2"/>
                    <a:cs typeface="Symbol" charset="2"/>
                  </a:rPr>
                  <a:t>a</a:t>
                </a:r>
                <a:r>
                  <a:rPr lang="en-US" sz="1200" baseline="-25000" dirty="0" smtClean="0"/>
                  <a:t>s</a:t>
                </a:r>
                <a:r>
                  <a:rPr lang="en-US" sz="1200" dirty="0" smtClean="0"/>
                  <a:t> &lt;&lt; 1 </a:t>
                </a:r>
                <a:endParaRPr lang="en-US" sz="1200" dirty="0"/>
              </a:p>
            </p:txBody>
          </p:sp>
          <p:cxnSp>
            <p:nvCxnSpPr>
              <p:cNvPr id="194" name="Straight Arrow Connector 193"/>
              <p:cNvCxnSpPr/>
              <p:nvPr/>
            </p:nvCxnSpPr>
            <p:spPr bwMode="auto">
              <a:xfrm>
                <a:off x="6070600" y="4114800"/>
                <a:ext cx="787400" cy="1270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8446" name="Text Box 10"/>
          <p:cNvSpPr txBox="1">
            <a:spLocks noChangeArrowheads="1"/>
          </p:cNvSpPr>
          <p:nvPr/>
        </p:nvSpPr>
        <p:spPr bwMode="auto">
          <a:xfrm>
            <a:off x="5143500" y="5214473"/>
            <a:ext cx="3517900" cy="68788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txBody>
          <a:bodyPr wrap="square">
            <a:spAutoFit/>
          </a:bodyPr>
          <a:lstStyle/>
          <a:p>
            <a:pPr algn="ctr" eaLnBrk="0" hangingPunct="0">
              <a:spcBef>
                <a:spcPct val="15000"/>
              </a:spcBef>
            </a:pP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Saturation must set in at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ctr" eaLnBrk="0" hangingPunct="0">
              <a:spcBef>
                <a:spcPct val="15000"/>
              </a:spcBef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low x 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high occupancy </a:t>
            </a:r>
            <a:endParaRPr lang="en-US" b="1" dirty="0" smtClean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13" name="Right Triangle 212"/>
          <p:cNvSpPr/>
          <p:nvPr/>
        </p:nvSpPr>
        <p:spPr bwMode="auto">
          <a:xfrm flipV="1">
            <a:off x="630767" y="3333739"/>
            <a:ext cx="2133600" cy="1435100"/>
          </a:xfrm>
          <a:prstGeom prst="rtTriangle">
            <a:avLst/>
          </a:prstGeom>
          <a:solidFill>
            <a:srgbClr val="3366FF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4" name="TextBox 213"/>
          <p:cNvSpPr txBox="1"/>
          <p:nvPr/>
        </p:nvSpPr>
        <p:spPr>
          <a:xfrm rot="19680000">
            <a:off x="516467" y="3651239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Terra Incognita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5" name="Rectangle 3"/>
          <p:cNvSpPr txBox="1">
            <a:spLocks noChangeArrowheads="1"/>
          </p:cNvSpPr>
          <p:nvPr/>
        </p:nvSpPr>
        <p:spPr bwMode="auto">
          <a:xfrm>
            <a:off x="0" y="687916"/>
            <a:ext cx="6096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133350" bIns="45720" numCol="1" anchor="t" anchorCtr="0" compatLnSpc="1">
            <a:prstTxWarp prst="textNoShape">
              <a:avLst/>
            </a:prstTxWarp>
          </a:bodyPr>
          <a:lstStyle/>
          <a:p>
            <a:pPr marL="266700" lvl="0" indent="-227013">
              <a:lnSpc>
                <a:spcPct val="150000"/>
              </a:lnSpc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dirty="0" smtClean="0">
                <a:effectLst/>
              </a:rPr>
              <a:t> </a:t>
            </a:r>
            <a:r>
              <a:rPr lang="en-US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BK/JIMWLK </a:t>
            </a:r>
            <a:r>
              <a:rPr lang="en-US" kern="0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non-linear </a:t>
            </a:r>
            <a:r>
              <a:rPr lang="en-US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evolution includes </a:t>
            </a:r>
          </a:p>
          <a:p>
            <a:pPr marL="266700" lvl="0" indent="-227013">
              <a:buClr>
                <a:srgbClr val="0000FF"/>
              </a:buClr>
              <a:defRPr/>
            </a:pPr>
            <a:r>
              <a:rPr lang="en-US" kern="0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  </a:t>
            </a:r>
            <a:r>
              <a:rPr lang="en-US" kern="0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recombination</a:t>
            </a:r>
            <a:r>
              <a:rPr lang="en-US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effects </a:t>
            </a:r>
            <a:r>
              <a:rPr lang="en-US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/>
              </a:rPr>
              <a:t> </a:t>
            </a:r>
            <a:r>
              <a:rPr lang="en-US" kern="0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saturation</a:t>
            </a: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Dynamically generated scale</a:t>
            </a: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   </a:t>
            </a: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Saturation Scale: Q</a:t>
            </a:r>
            <a:r>
              <a:rPr kumimoji="1" lang="en-US" sz="1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2</a:t>
            </a:r>
            <a:r>
              <a:rPr kumimoji="1" lang="en-US" sz="16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s</a:t>
            </a: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(x</a:t>
            </a:r>
            <a:r>
              <a:rPr lang="en-US" sz="1600" kern="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+mn-ea"/>
                <a:cs typeface="Comic Sans MS"/>
              </a:rPr>
              <a:t>)</a:t>
            </a:r>
          </a:p>
          <a:p>
            <a:pPr marL="1066800" lvl="2" indent="-227013">
              <a:spcBef>
                <a:spcPct val="20000"/>
              </a:spcBef>
              <a:buClr>
                <a:srgbClr val="0000FF"/>
              </a:buClr>
              <a:buSzPct val="100000"/>
              <a:buFont typeface="Wingdings" charset="2"/>
              <a:buChar char="§"/>
              <a:defRPr/>
            </a:pPr>
            <a:r>
              <a:rPr lang="en-US" sz="1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Increases with energy or decreasing x</a:t>
            </a:r>
          </a:p>
          <a:p>
            <a:pPr marL="666750" lvl="1" indent="-227013">
              <a:spcBef>
                <a:spcPct val="20000"/>
              </a:spcBef>
              <a:buClr>
                <a:srgbClr val="0000FF"/>
              </a:buClr>
              <a:buSzPct val="100000"/>
              <a:buFont typeface="Wingdings" charset="2"/>
              <a:buChar char="Ø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Scale with 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Q</a:t>
            </a:r>
            <a:r>
              <a:rPr lang="en-US" sz="1600" kern="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/Q</a:t>
            </a:r>
            <a:r>
              <a:rPr lang="en-US" sz="1600" kern="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lang="en-US" sz="1600" kern="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s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(x)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instead of 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x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and 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Q</a:t>
            </a:r>
            <a:r>
              <a:rPr lang="en-US" sz="1600" kern="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None/>
              <a:tabLst/>
              <a:defRPr/>
            </a:pPr>
            <a:endParaRPr kumimoji="1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/>
              <a:t>Reaching the Saturation Region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7752-9400-D147-BCB7-CC31313D714A}" type="slidenum">
              <a:rPr lang="en-US"/>
              <a:pPr/>
              <a:t>37</a:t>
            </a:fld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63600"/>
            <a:ext cx="496570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177800" y="787400"/>
            <a:ext cx="3784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 marL="41275">
              <a:spcBef>
                <a:spcPts val="450"/>
              </a:spcBef>
            </a:pP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HERA (</a:t>
            </a:r>
            <a:r>
              <a:rPr lang="en-US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ep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):</a:t>
            </a:r>
          </a:p>
          <a:p>
            <a:pPr marL="41275">
              <a:spcBef>
                <a:spcPts val="450"/>
              </a:spcBef>
            </a:pP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Despite high energy range:</a:t>
            </a:r>
          </a:p>
          <a:p>
            <a:pPr marL="327025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F</a:t>
            </a:r>
            <a:r>
              <a:rPr lang="en-US" baseline="-60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</a:t>
            </a:r>
            <a:r>
              <a:rPr lang="en-US" baseline="-60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(x, Q</a:t>
            </a:r>
            <a:r>
              <a:rPr lang="en-US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 outside the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</a:p>
          <a:p>
            <a:pPr marL="41275">
              <a:spcBef>
                <a:spcPts val="450"/>
              </a:spcBef>
              <a:buClr>
                <a:srgbClr val="0000FF"/>
              </a:buClr>
              <a:buSzPct val="100000"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   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saturation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regime </a:t>
            </a:r>
          </a:p>
          <a:p>
            <a:pPr marL="327025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Need 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also Q</a:t>
            </a:r>
            <a:r>
              <a:rPr lang="en-US" baseline="3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lever arm! </a:t>
            </a:r>
          </a:p>
          <a:p>
            <a:pPr marL="327025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Only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way in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ep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is to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 </a:t>
            </a:r>
          </a:p>
          <a:p>
            <a:pPr marL="41275">
              <a:spcBef>
                <a:spcPts val="450"/>
              </a:spcBef>
              <a:buClr>
                <a:srgbClr val="0000FF"/>
              </a:buClr>
              <a:buSzPct val="100000"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   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increase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√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</a:t>
            </a:r>
          </a:p>
          <a:p>
            <a:pPr marL="327025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Would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require an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ep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</a:p>
          <a:p>
            <a:pPr marL="41275">
              <a:spcBef>
                <a:spcPts val="450"/>
              </a:spcBef>
              <a:buClr>
                <a:srgbClr val="0000FF"/>
              </a:buClr>
              <a:buSzPct val="100000"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   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collider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at </a:t>
            </a:r>
            <a:r>
              <a:rPr lang="en-US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√</a:t>
            </a:r>
            <a:r>
              <a:rPr lang="en-US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 ~ 1-2 </a:t>
            </a:r>
            <a:r>
              <a:rPr lang="en-US" dirty="0" err="1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TeV</a:t>
            </a:r>
            <a:r>
              <a:rPr lang="en-US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rot="10800000" flipH="1">
            <a:off x="4559300" y="1121833"/>
            <a:ext cx="3822700" cy="3869267"/>
          </a:xfrm>
          <a:prstGeom prst="lin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5905500" y="2628900"/>
            <a:ext cx="482600" cy="48260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1" name="Rectangle 7"/>
          <p:cNvSpPr>
            <a:spLocks/>
          </p:cNvSpPr>
          <p:nvPr/>
        </p:nvSpPr>
        <p:spPr bwMode="auto">
          <a:xfrm>
            <a:off x="152400" y="4267200"/>
            <a:ext cx="3810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>
              <a:spcBef>
                <a:spcPts val="450"/>
              </a:spcBef>
            </a:pP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Different approach (</a:t>
            </a:r>
            <a:r>
              <a:rPr lang="en-US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eA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):</a:t>
            </a:r>
          </a:p>
        </p:txBody>
      </p:sp>
      <p:pic>
        <p:nvPicPr>
          <p:cNvPr id="31752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6" y="4641850"/>
            <a:ext cx="294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648200" y="1060447"/>
            <a:ext cx="3695700" cy="3810000"/>
            <a:chOff x="0" y="0"/>
            <a:chExt cx="2328" cy="2400"/>
          </a:xfrm>
        </p:grpSpPr>
        <p:pic>
          <p:nvPicPr>
            <p:cNvPr id="31753" name="Picture 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" y="0"/>
              <a:ext cx="124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Rectangle 10"/>
            <p:cNvSpPr>
              <a:spLocks/>
            </p:cNvSpPr>
            <p:nvPr/>
          </p:nvSpPr>
          <p:spPr bwMode="auto">
            <a:xfrm>
              <a:off x="0" y="1600"/>
              <a:ext cx="2328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1275" bIns="0"/>
            <a:lstStyle/>
            <a:p>
              <a:pPr marL="41275">
                <a:spcBef>
                  <a:spcPts val="450"/>
                </a:spcBef>
              </a:pP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Times New Roman Italic" charset="0"/>
                </a:rPr>
                <a:t>L</a:t>
              </a: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~ (2</a:t>
              </a: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Times New Roman Italic" charset="0"/>
                </a:rPr>
                <a:t>m</a:t>
              </a:r>
              <a:r>
                <a:rPr lang="en-US" baseline="-230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Times New Roman Italic" charset="0"/>
                </a:rPr>
                <a:t>N </a:t>
              </a: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Times New Roman Italic" charset="0"/>
                </a:rPr>
                <a:t>x</a:t>
              </a: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)</a:t>
              </a:r>
              <a:r>
                <a:rPr lang="en-US" baseline="300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-1</a:t>
              </a: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&gt; 2 R</a:t>
              </a:r>
              <a:r>
                <a:rPr lang="en-US" baseline="-230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A</a:t>
              </a: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~ A</a:t>
              </a:r>
              <a:r>
                <a:rPr lang="en-US" baseline="300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1/3</a:t>
              </a:r>
            </a:p>
            <a:p>
              <a:pPr marL="41275">
                <a:spcBef>
                  <a:spcPts val="450"/>
                </a:spcBef>
              </a:pP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Probe interacts </a:t>
              </a:r>
              <a:r>
                <a:rPr lang="en-US" dirty="0">
                  <a:solidFill>
                    <a:srgbClr val="0000DA"/>
                  </a:solidFill>
                  <a:latin typeface="Comic Sans MS Bold"/>
                  <a:ea typeface="ＭＳ Ｐゴシック" charset="0"/>
                  <a:cs typeface="Comic Sans MS Bold"/>
                  <a:sym typeface="Times New Roman Bold Italic" charset="0"/>
                </a:rPr>
                <a:t>coherently</a:t>
              </a:r>
              <a:r>
                <a:rPr lang="en-US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with all nucleons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861 -0.06944 " pathEditMode="relative" ptsTypes="AA">
                                      <p:cBhvr>
                                        <p:cTn id="9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49" grpId="1" animBg="1"/>
      <p:bldP spid="31750" grpId="1" animBg="1"/>
      <p:bldP spid="31750" grpId="2" animBg="1"/>
      <p:bldP spid="31751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561"/>
          <a:stretch/>
        </p:blipFill>
        <p:spPr>
          <a:xfrm>
            <a:off x="97374" y="941916"/>
            <a:ext cx="8700770" cy="4474213"/>
          </a:xfrm>
          <a:prstGeom prst="rect">
            <a:avLst/>
          </a:prstGeom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/>
              <a:t>Best Knowledge of Q</a:t>
            </a:r>
            <a:r>
              <a:rPr lang="en-US" baseline="-6000" dirty="0"/>
              <a:t>S</a:t>
            </a:r>
            <a:r>
              <a:rPr lang="en-US" dirty="0"/>
              <a:t> in </a:t>
            </a:r>
            <a:r>
              <a:rPr lang="en-US" cap="none" dirty="0" err="1" smtClean="0"/>
              <a:t>e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2537-4124-6B4E-8D15-448F492ACF3C}" type="slidenum">
              <a:rPr lang="en-US"/>
              <a:pPr/>
              <a:t>38</a:t>
            </a:fld>
            <a:endParaRPr lang="en-US"/>
          </a:p>
        </p:txBody>
      </p:sp>
      <p:sp>
        <p:nvSpPr>
          <p:cNvPr id="32771" name="Rectangle 3"/>
          <p:cNvSpPr>
            <a:spLocks/>
          </p:cNvSpPr>
          <p:nvPr/>
        </p:nvSpPr>
        <p:spPr bwMode="auto">
          <a:xfrm>
            <a:off x="480472" y="5439834"/>
            <a:ext cx="8318500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Enhancement of 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Italic" charset="0"/>
              </a:rPr>
              <a:t>Q</a:t>
            </a:r>
            <a:r>
              <a:rPr lang="en-US" baseline="-25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Italic" charset="0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with A </a:t>
            </a:r>
            <a:endParaRPr lang="en-US" dirty="0" smtClean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⇒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saturation regime reached at significantly lower energy in nuclei</a:t>
            </a:r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5564725" y="1104900"/>
            <a:ext cx="3111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Model-I: </a:t>
            </a:r>
            <a:r>
              <a:rPr lang="en-US" sz="1400" dirty="0" err="1">
                <a:latin typeface="Comic Sans MS"/>
                <a:ea typeface="ＭＳ Ｐゴシック" charset="0"/>
                <a:cs typeface="Comic Sans MS"/>
                <a:sym typeface="Arial" charset="0"/>
              </a:rPr>
              <a:t>IPSat</a:t>
            </a:r>
            <a:r>
              <a:rPr lang="en-US" sz="14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dipole model  </a:t>
            </a:r>
          </a:p>
          <a:p>
            <a:pPr marL="39688"/>
            <a:r>
              <a:rPr lang="en-US" sz="140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Model-II: </a:t>
            </a:r>
            <a:r>
              <a:rPr lang="en-US" sz="1400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BK + higher order corr.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617"/>
            <a:ext cx="4622800" cy="4533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/>
              <a:t>EIC </a:t>
            </a:r>
            <a:r>
              <a:rPr lang="en-US" cap="none" dirty="0" err="1"/>
              <a:t>e</a:t>
            </a:r>
            <a:r>
              <a:rPr lang="en-US" dirty="0" err="1"/>
              <a:t>A</a:t>
            </a:r>
            <a:r>
              <a:rPr lang="en-US" dirty="0"/>
              <a:t> Key Measurements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9C9F-32F4-EB48-ADAC-B21485B97DA5}" type="slidenum">
              <a:rPr lang="en-US"/>
              <a:pPr/>
              <a:t>39</a:t>
            </a:fld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736600"/>
            <a:ext cx="8763000" cy="812800"/>
          </a:xfrm>
          <a:ln/>
        </p:spPr>
        <p:txBody>
          <a:bodyPr/>
          <a:lstStyle/>
          <a:p>
            <a:pPr marL="0"/>
            <a:r>
              <a:rPr lang="en-US" sz="2200" dirty="0">
                <a:latin typeface="Comic Sans MS"/>
                <a:cs typeface="Comic Sans MS"/>
                <a:sym typeface="Helvetica" charset="0"/>
              </a:rPr>
              <a:t>Key Measurements: Small set of measurements whose </a:t>
            </a:r>
            <a:endParaRPr lang="en-US" sz="2200" dirty="0" smtClean="0">
              <a:latin typeface="Comic Sans MS"/>
              <a:cs typeface="Comic Sans MS"/>
              <a:sym typeface="Helvetica" charset="0"/>
            </a:endParaRP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sym typeface="Helvetica" charset="0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Helvetica" charset="0"/>
              </a:rPr>
              <a:t>  </a:t>
            </a:r>
            <a:r>
              <a:rPr lang="en-US" sz="2200" dirty="0" smtClean="0">
                <a:latin typeface="Comic Sans MS"/>
                <a:cs typeface="Comic Sans MS"/>
                <a:sym typeface="Helvetica" charset="0"/>
              </a:rPr>
              <a:t>ability </a:t>
            </a:r>
            <a:r>
              <a:rPr lang="en-US" sz="2200" dirty="0">
                <a:latin typeface="Comic Sans MS"/>
                <a:cs typeface="Comic Sans MS"/>
                <a:sym typeface="Helvetica" charset="0"/>
              </a:rPr>
              <a:t>to extract novel physics is beyond question.</a:t>
            </a:r>
          </a:p>
        </p:txBody>
      </p:sp>
      <p:sp>
        <p:nvSpPr>
          <p:cNvPr id="35846" name="Rectangle 6"/>
          <p:cNvSpPr>
            <a:spLocks/>
          </p:cNvSpPr>
          <p:nvPr/>
        </p:nvSpPr>
        <p:spPr bwMode="auto">
          <a:xfrm>
            <a:off x="203200" y="1600200"/>
            <a:ext cx="9079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Low x:</a:t>
            </a:r>
          </a:p>
        </p:txBody>
      </p:sp>
      <p:sp>
        <p:nvSpPr>
          <p:cNvPr id="35847" name="Rectangle 7"/>
          <p:cNvSpPr>
            <a:spLocks/>
          </p:cNvSpPr>
          <p:nvPr/>
        </p:nvSpPr>
        <p:spPr bwMode="auto">
          <a:xfrm>
            <a:off x="203200" y="5092700"/>
            <a:ext cx="11663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Large 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566"/>
            <a:ext cx="9026392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16032"/>
            <a:ext cx="9057625" cy="9609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55167" y="1703916"/>
            <a:ext cx="3477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EIC INT-Report: </a:t>
            </a:r>
            <a:r>
              <a:rPr lang="en-US" sz="1400" dirty="0"/>
              <a:t>arXiv:1108.1713v1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Picture 42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5883" y="4620683"/>
            <a:ext cx="1822450" cy="167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Arc 119"/>
          <p:cNvSpPr/>
          <p:nvPr/>
        </p:nvSpPr>
        <p:spPr>
          <a:xfrm>
            <a:off x="3173413" y="621665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1" name="Arc 120"/>
          <p:cNvSpPr/>
          <p:nvPr/>
        </p:nvSpPr>
        <p:spPr>
          <a:xfrm flipH="1">
            <a:off x="4595813" y="62103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7" name="Arc 236"/>
          <p:cNvSpPr>
            <a:spLocks noChangeAspect="1"/>
          </p:cNvSpPr>
          <p:nvPr/>
        </p:nvSpPr>
        <p:spPr>
          <a:xfrm rot="18146531">
            <a:off x="1539833" y="1110779"/>
            <a:ext cx="4490346" cy="3825875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0" name="Arc 289"/>
          <p:cNvSpPr>
            <a:spLocks noChangeAspect="1"/>
          </p:cNvSpPr>
          <p:nvPr/>
        </p:nvSpPr>
        <p:spPr>
          <a:xfrm rot="7277956">
            <a:off x="2842486" y="2432768"/>
            <a:ext cx="3890142" cy="3911311"/>
          </a:xfrm>
          <a:prstGeom prst="arc">
            <a:avLst>
              <a:gd name="adj1" fmla="val 16200000"/>
              <a:gd name="adj2" fmla="val 19504192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29" name="Text Box 110"/>
          <p:cNvSpPr txBox="1">
            <a:spLocks noChangeArrowheads="1"/>
          </p:cNvSpPr>
          <p:nvPr/>
        </p:nvSpPr>
        <p:spPr bwMode="auto">
          <a:xfrm>
            <a:off x="3962271" y="5693669"/>
            <a:ext cx="857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eSTAR</a:t>
            </a:r>
            <a:endParaRPr lang="en-US" sz="1600" dirty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26630" name="Text Box 111"/>
          <p:cNvSpPr txBox="1">
            <a:spLocks noChangeArrowheads="1"/>
          </p:cNvSpPr>
          <p:nvPr/>
        </p:nvSpPr>
        <p:spPr bwMode="auto">
          <a:xfrm rot="3600000">
            <a:off x="1955602" y="4640923"/>
            <a:ext cx="11137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ePHENIX</a:t>
            </a:r>
            <a:endParaRPr lang="en-US" sz="1600" dirty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46" name="Arc 145"/>
          <p:cNvSpPr>
            <a:spLocks noChangeAspect="1"/>
          </p:cNvSpPr>
          <p:nvPr/>
        </p:nvSpPr>
        <p:spPr>
          <a:xfrm>
            <a:off x="2992438" y="10747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0350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7725" y="1033463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7988" y="18034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5717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5685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2813" y="1801813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4713" y="106838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2438" y="18034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5336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4500" y="25304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950" y="17907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45" name="Line 184"/>
          <p:cNvSpPr>
            <a:spLocks noChangeShapeType="1"/>
          </p:cNvSpPr>
          <p:nvPr/>
        </p:nvSpPr>
        <p:spPr bwMode="auto">
          <a:xfrm rot="18000000" flipV="1">
            <a:off x="6175375" y="490378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7" name="Line 184"/>
          <p:cNvSpPr>
            <a:spLocks noChangeShapeType="1"/>
          </p:cNvSpPr>
          <p:nvPr/>
        </p:nvSpPr>
        <p:spPr bwMode="auto">
          <a:xfrm flipV="1">
            <a:off x="3919538" y="105410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9" name="Line 184"/>
          <p:cNvSpPr>
            <a:spLocks noChangeShapeType="1"/>
          </p:cNvSpPr>
          <p:nvPr/>
        </p:nvSpPr>
        <p:spPr bwMode="auto">
          <a:xfrm rot="14400000" flipV="1">
            <a:off x="1709738" y="493553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0" name="Line 184"/>
          <p:cNvSpPr>
            <a:spLocks noChangeShapeType="1"/>
          </p:cNvSpPr>
          <p:nvPr/>
        </p:nvSpPr>
        <p:spPr bwMode="auto">
          <a:xfrm flipV="1">
            <a:off x="3948113" y="620871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1" name="Rectangle 13"/>
          <p:cNvSpPr>
            <a:spLocks noChangeArrowheads="1"/>
          </p:cNvSpPr>
          <p:nvPr/>
        </p:nvSpPr>
        <p:spPr bwMode="auto">
          <a:xfrm rot="10800000">
            <a:off x="4249738" y="6079587"/>
            <a:ext cx="271896" cy="231261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35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26652" name="Rectangle 136"/>
          <p:cNvSpPr>
            <a:spLocks noChangeArrowheads="1"/>
          </p:cNvSpPr>
          <p:nvPr/>
        </p:nvSpPr>
        <p:spPr bwMode="auto">
          <a:xfrm rot="3600000">
            <a:off x="2058862" y="4826685"/>
            <a:ext cx="228636" cy="21723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210817" y="1194060"/>
            <a:ext cx="1828800" cy="1828800"/>
          </a:xfrm>
          <a:prstGeom prst="ellipse">
            <a:avLst/>
          </a:prstGeom>
          <a:noFill/>
          <a:ln w="38100" cap="flat" cmpd="dbl" algn="ctr">
            <a:gradFill>
              <a:gsLst>
                <a:gs pos="0">
                  <a:srgbClr val="FFEFD1">
                    <a:alpha val="4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Arc 235"/>
          <p:cNvSpPr>
            <a:spLocks noChangeAspect="1"/>
          </p:cNvSpPr>
          <p:nvPr/>
        </p:nvSpPr>
        <p:spPr>
          <a:xfrm rot="577047">
            <a:off x="2286479" y="862943"/>
            <a:ext cx="4529907" cy="3880888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61" name="Straight Connector 260"/>
          <p:cNvCxnSpPr>
            <a:stCxn id="237" idx="2"/>
            <a:endCxn id="236" idx="0"/>
          </p:cNvCxnSpPr>
          <p:nvPr/>
        </p:nvCxnSpPr>
        <p:spPr>
          <a:xfrm>
            <a:off x="3840494" y="883643"/>
            <a:ext cx="1035129" cy="6573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Arc 265"/>
          <p:cNvSpPr>
            <a:spLocks noChangeAspect="1"/>
          </p:cNvSpPr>
          <p:nvPr/>
        </p:nvSpPr>
        <p:spPr>
          <a:xfrm rot="14995628">
            <a:off x="1197943" y="2034373"/>
            <a:ext cx="4721515" cy="3767184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4" name="Arc 273"/>
          <p:cNvSpPr>
            <a:spLocks noChangeAspect="1"/>
          </p:cNvSpPr>
          <p:nvPr/>
        </p:nvSpPr>
        <p:spPr>
          <a:xfrm rot="11169758">
            <a:off x="1828086" y="2592650"/>
            <a:ext cx="4721515" cy="3767184"/>
          </a:xfrm>
          <a:prstGeom prst="arc">
            <a:avLst>
              <a:gd name="adj1" fmla="val 16200000"/>
              <a:gd name="adj2" fmla="val 19361024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86" name="Straight Connector 285"/>
          <p:cNvCxnSpPr>
            <a:stCxn id="266" idx="0"/>
            <a:endCxn id="274" idx="2"/>
          </p:cNvCxnSpPr>
          <p:nvPr/>
        </p:nvCxnSpPr>
        <p:spPr>
          <a:xfrm rot="16200000" flipH="1">
            <a:off x="1559694" y="4794271"/>
            <a:ext cx="1022176" cy="562517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9" name="Arc 288"/>
          <p:cNvSpPr>
            <a:spLocks noChangeAspect="1"/>
          </p:cNvSpPr>
          <p:nvPr/>
        </p:nvSpPr>
        <p:spPr>
          <a:xfrm rot="3574480">
            <a:off x="2987577" y="1497163"/>
            <a:ext cx="4357039" cy="3923383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91" name="Straight Connector 290"/>
          <p:cNvCxnSpPr>
            <a:stCxn id="289" idx="2"/>
            <a:endCxn id="290" idx="0"/>
          </p:cNvCxnSpPr>
          <p:nvPr/>
        </p:nvCxnSpPr>
        <p:spPr>
          <a:xfrm rot="5400000">
            <a:off x="6273874" y="4656220"/>
            <a:ext cx="932907" cy="563459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91"/>
          <p:cNvGrpSpPr>
            <a:grpSpLocks noChangeAspect="1"/>
          </p:cNvGrpSpPr>
          <p:nvPr/>
        </p:nvGrpSpPr>
        <p:grpSpPr bwMode="auto">
          <a:xfrm rot="3651754">
            <a:off x="6410634" y="2196896"/>
            <a:ext cx="623480" cy="136260"/>
            <a:chOff x="786993" y="1745932"/>
            <a:chExt cx="740248" cy="161824"/>
          </a:xfrm>
        </p:grpSpPr>
        <p:grpSp>
          <p:nvGrpSpPr>
            <p:cNvPr id="4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255" name="Oval 115"/>
              <p:cNvSpPr>
                <a:spLocks noChangeArrowheads="1"/>
              </p:cNvSpPr>
              <p:nvPr/>
            </p:nvSpPr>
            <p:spPr bwMode="auto">
              <a:xfrm flipH="1">
                <a:off x="1476818" y="1149346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6" name="Oval 116"/>
              <p:cNvSpPr>
                <a:spLocks noChangeArrowheads="1"/>
              </p:cNvSpPr>
              <p:nvPr/>
            </p:nvSpPr>
            <p:spPr bwMode="auto">
              <a:xfrm flipH="1">
                <a:off x="1432884" y="1148748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7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83021" y="1146562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8" name="Oval 118"/>
              <p:cNvSpPr>
                <a:spLocks noChangeArrowheads="1"/>
              </p:cNvSpPr>
              <p:nvPr/>
            </p:nvSpPr>
            <p:spPr bwMode="auto">
              <a:xfrm flipH="1">
                <a:off x="1338874" y="1146759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5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251" name="Oval 115"/>
              <p:cNvSpPr>
                <a:spLocks noChangeArrowheads="1"/>
              </p:cNvSpPr>
              <p:nvPr/>
            </p:nvSpPr>
            <p:spPr bwMode="auto">
              <a:xfrm flipH="1">
                <a:off x="1478655" y="1145473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2" name="Oval 116"/>
              <p:cNvSpPr>
                <a:spLocks noChangeArrowheads="1"/>
              </p:cNvSpPr>
              <p:nvPr/>
            </p:nvSpPr>
            <p:spPr bwMode="auto">
              <a:xfrm flipH="1">
                <a:off x="1434508" y="1145670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3" name="Oval 117"/>
              <p:cNvSpPr>
                <a:spLocks noChangeArrowheads="1"/>
              </p:cNvSpPr>
              <p:nvPr/>
            </p:nvSpPr>
            <p:spPr bwMode="auto">
              <a:xfrm flipH="1">
                <a:off x="1388985" y="1147826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4" name="Oval 118"/>
              <p:cNvSpPr>
                <a:spLocks noChangeArrowheads="1"/>
              </p:cNvSpPr>
              <p:nvPr/>
            </p:nvSpPr>
            <p:spPr bwMode="auto">
              <a:xfrm flipH="1">
                <a:off x="1343464" y="1144477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6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247" name="Oval 115"/>
              <p:cNvSpPr>
                <a:spLocks noChangeArrowheads="1"/>
              </p:cNvSpPr>
              <p:nvPr/>
            </p:nvSpPr>
            <p:spPr bwMode="auto">
              <a:xfrm flipH="1">
                <a:off x="1480067" y="1148697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8" name="Oval 116"/>
              <p:cNvSpPr>
                <a:spLocks noChangeArrowheads="1"/>
              </p:cNvSpPr>
              <p:nvPr/>
            </p:nvSpPr>
            <p:spPr bwMode="auto">
              <a:xfrm flipH="1">
                <a:off x="1436132" y="1148099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9" name="Oval 117"/>
              <p:cNvSpPr>
                <a:spLocks noChangeArrowheads="1"/>
              </p:cNvSpPr>
              <p:nvPr/>
            </p:nvSpPr>
            <p:spPr bwMode="auto">
              <a:xfrm flipH="1">
                <a:off x="1386269" y="1145914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0" name="Oval 118"/>
              <p:cNvSpPr>
                <a:spLocks noChangeArrowheads="1"/>
              </p:cNvSpPr>
              <p:nvPr/>
            </p:nvSpPr>
            <p:spPr bwMode="auto">
              <a:xfrm flipH="1">
                <a:off x="1342123" y="1146111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7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243" name="Oval 115"/>
              <p:cNvSpPr>
                <a:spLocks noChangeArrowheads="1"/>
              </p:cNvSpPr>
              <p:nvPr/>
            </p:nvSpPr>
            <p:spPr bwMode="auto">
              <a:xfrm flipH="1">
                <a:off x="1480405" y="1147578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4" name="Oval 116"/>
              <p:cNvSpPr>
                <a:spLocks noChangeArrowheads="1"/>
              </p:cNvSpPr>
              <p:nvPr/>
            </p:nvSpPr>
            <p:spPr bwMode="auto">
              <a:xfrm flipH="1">
                <a:off x="1436471" y="1146980"/>
                <a:ext cx="50844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5" name="Oval 117"/>
              <p:cNvSpPr>
                <a:spLocks noChangeArrowheads="1"/>
              </p:cNvSpPr>
              <p:nvPr/>
            </p:nvSpPr>
            <p:spPr bwMode="auto">
              <a:xfrm flipH="1">
                <a:off x="1386608" y="1144795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6" name="Oval 118"/>
              <p:cNvSpPr>
                <a:spLocks noChangeArrowheads="1"/>
              </p:cNvSpPr>
              <p:nvPr/>
            </p:nvSpPr>
            <p:spPr bwMode="auto">
              <a:xfrm flipH="1">
                <a:off x="1342461" y="1144993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749" name="Text Box 19"/>
          <p:cNvSpPr txBox="1">
            <a:spLocks noChangeArrowheads="1"/>
          </p:cNvSpPr>
          <p:nvPr/>
        </p:nvSpPr>
        <p:spPr bwMode="auto">
          <a:xfrm rot="17993261">
            <a:off x="1423189" y="2430892"/>
            <a:ext cx="1855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1513D7"/>
                </a:solidFill>
                <a:latin typeface="Comic Sans MS"/>
                <a:cs typeface="Comic Sans MS"/>
              </a:rPr>
              <a:t>Coherent e-cooler</a:t>
            </a:r>
            <a:endParaRPr lang="en-US" sz="1200" i="0" dirty="0">
              <a:solidFill>
                <a:srgbClr val="1513D7"/>
              </a:solidFill>
              <a:latin typeface="Comic Sans MS"/>
              <a:cs typeface="Comic Sans MS"/>
            </a:endParaRPr>
          </a:p>
        </p:txBody>
      </p:sp>
      <p:sp>
        <p:nvSpPr>
          <p:cNvPr id="751" name="Freeform 750"/>
          <p:cNvSpPr/>
          <p:nvPr/>
        </p:nvSpPr>
        <p:spPr>
          <a:xfrm>
            <a:off x="4948518" y="1203960"/>
            <a:ext cx="796066" cy="26894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Freeform 751"/>
          <p:cNvSpPr/>
          <p:nvPr/>
        </p:nvSpPr>
        <p:spPr>
          <a:xfrm rot="15409430">
            <a:off x="1239203" y="3555088"/>
            <a:ext cx="588369" cy="13153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DD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Line 184"/>
          <p:cNvSpPr>
            <a:spLocks noChangeShapeType="1"/>
          </p:cNvSpPr>
          <p:nvPr/>
        </p:nvSpPr>
        <p:spPr bwMode="auto">
          <a:xfrm rot="14400000" flipV="1">
            <a:off x="6168465" y="2334585"/>
            <a:ext cx="914400" cy="0"/>
          </a:xfrm>
          <a:prstGeom prst="line">
            <a:avLst/>
          </a:prstGeom>
          <a:noFill/>
          <a:ln w="76200">
            <a:solidFill>
              <a:srgbClr val="29FF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756" name="Straight Arrow Connector 755"/>
          <p:cNvCxnSpPr/>
          <p:nvPr/>
        </p:nvCxnSpPr>
        <p:spPr>
          <a:xfrm rot="5400000" flipH="1" flipV="1">
            <a:off x="5800832" y="1855602"/>
            <a:ext cx="726865" cy="4794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" name="Freeform 756"/>
          <p:cNvSpPr/>
          <p:nvPr/>
        </p:nvSpPr>
        <p:spPr>
          <a:xfrm>
            <a:off x="4918038" y="1281057"/>
            <a:ext cx="796066" cy="26894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48" name="Line 184"/>
          <p:cNvSpPr>
            <a:spLocks noChangeShapeType="1"/>
          </p:cNvSpPr>
          <p:nvPr/>
        </p:nvSpPr>
        <p:spPr bwMode="auto">
          <a:xfrm rot="18000000" flipV="1">
            <a:off x="1697038" y="235585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" name="Group 191"/>
          <p:cNvGrpSpPr>
            <a:grpSpLocks noChangeAspect="1"/>
          </p:cNvGrpSpPr>
          <p:nvPr/>
        </p:nvGrpSpPr>
        <p:grpSpPr bwMode="auto">
          <a:xfrm rot="7165234">
            <a:off x="1695758" y="2191068"/>
            <a:ext cx="623480" cy="136260"/>
            <a:chOff x="786993" y="1745932"/>
            <a:chExt cx="740248" cy="161824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193" name="Oval 115"/>
              <p:cNvSpPr>
                <a:spLocks noChangeArrowheads="1"/>
              </p:cNvSpPr>
              <p:nvPr/>
            </p:nvSpPr>
            <p:spPr bwMode="auto">
              <a:xfrm flipH="1">
                <a:off x="1476818" y="1149346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6"/>
              <p:cNvSpPr>
                <a:spLocks noChangeArrowheads="1"/>
              </p:cNvSpPr>
              <p:nvPr/>
            </p:nvSpPr>
            <p:spPr bwMode="auto">
              <a:xfrm flipH="1">
                <a:off x="1432884" y="1148748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83021" y="1146562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6" name="Oval 118"/>
              <p:cNvSpPr>
                <a:spLocks noChangeArrowheads="1"/>
              </p:cNvSpPr>
              <p:nvPr/>
            </p:nvSpPr>
            <p:spPr bwMode="auto">
              <a:xfrm flipH="1">
                <a:off x="1338874" y="1146759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188" name="Oval 115"/>
              <p:cNvSpPr>
                <a:spLocks noChangeArrowheads="1"/>
              </p:cNvSpPr>
              <p:nvPr/>
            </p:nvSpPr>
            <p:spPr bwMode="auto">
              <a:xfrm flipH="1">
                <a:off x="1478655" y="1145473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9" name="Oval 116"/>
              <p:cNvSpPr>
                <a:spLocks noChangeArrowheads="1"/>
              </p:cNvSpPr>
              <p:nvPr/>
            </p:nvSpPr>
            <p:spPr bwMode="auto">
              <a:xfrm flipH="1">
                <a:off x="1434508" y="1145670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0" name="Oval 117"/>
              <p:cNvSpPr>
                <a:spLocks noChangeArrowheads="1"/>
              </p:cNvSpPr>
              <p:nvPr/>
            </p:nvSpPr>
            <p:spPr bwMode="auto">
              <a:xfrm flipH="1">
                <a:off x="1388985" y="1147826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 flipH="1">
                <a:off x="1343464" y="1144477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1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184" name="Oval 115"/>
              <p:cNvSpPr>
                <a:spLocks noChangeArrowheads="1"/>
              </p:cNvSpPr>
              <p:nvPr/>
            </p:nvSpPr>
            <p:spPr bwMode="auto">
              <a:xfrm flipH="1">
                <a:off x="1480067" y="1148697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5" name="Oval 116"/>
              <p:cNvSpPr>
                <a:spLocks noChangeArrowheads="1"/>
              </p:cNvSpPr>
              <p:nvPr/>
            </p:nvSpPr>
            <p:spPr bwMode="auto">
              <a:xfrm flipH="1">
                <a:off x="1436132" y="1148099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6" name="Oval 117"/>
              <p:cNvSpPr>
                <a:spLocks noChangeArrowheads="1"/>
              </p:cNvSpPr>
              <p:nvPr/>
            </p:nvSpPr>
            <p:spPr bwMode="auto">
              <a:xfrm flipH="1">
                <a:off x="1386269" y="1145914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7" name="Oval 118"/>
              <p:cNvSpPr>
                <a:spLocks noChangeArrowheads="1"/>
              </p:cNvSpPr>
              <p:nvPr/>
            </p:nvSpPr>
            <p:spPr bwMode="auto">
              <a:xfrm flipH="1">
                <a:off x="1342123" y="1146111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2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180" name="Oval 115"/>
              <p:cNvSpPr>
                <a:spLocks noChangeArrowheads="1"/>
              </p:cNvSpPr>
              <p:nvPr/>
            </p:nvSpPr>
            <p:spPr bwMode="auto">
              <a:xfrm flipH="1">
                <a:off x="1480405" y="1147578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1" name="Oval 116"/>
              <p:cNvSpPr>
                <a:spLocks noChangeArrowheads="1"/>
              </p:cNvSpPr>
              <p:nvPr/>
            </p:nvSpPr>
            <p:spPr bwMode="auto">
              <a:xfrm flipH="1">
                <a:off x="1436471" y="1146980"/>
                <a:ext cx="50844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2" name="Oval 117"/>
              <p:cNvSpPr>
                <a:spLocks noChangeArrowheads="1"/>
              </p:cNvSpPr>
              <p:nvPr/>
            </p:nvSpPr>
            <p:spPr bwMode="auto">
              <a:xfrm flipH="1">
                <a:off x="1386608" y="1144795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3" name="Oval 118"/>
              <p:cNvSpPr>
                <a:spLocks noChangeArrowheads="1"/>
              </p:cNvSpPr>
              <p:nvPr/>
            </p:nvSpPr>
            <p:spPr bwMode="auto">
              <a:xfrm flipH="1">
                <a:off x="1342461" y="1144993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483" name="Line 184"/>
          <p:cNvSpPr>
            <a:spLocks noChangeShapeType="1"/>
          </p:cNvSpPr>
          <p:nvPr/>
        </p:nvSpPr>
        <p:spPr bwMode="auto">
          <a:xfrm rot="18000000" flipV="1">
            <a:off x="1698831" y="235764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7" name="Rectangle 136"/>
          <p:cNvSpPr>
            <a:spLocks noChangeArrowheads="1"/>
          </p:cNvSpPr>
          <p:nvPr/>
        </p:nvSpPr>
        <p:spPr bwMode="auto">
          <a:xfrm>
            <a:off x="4262436" y="951740"/>
            <a:ext cx="190103" cy="194972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88" name="Text Box 110"/>
          <p:cNvSpPr txBox="1">
            <a:spLocks noChangeArrowheads="1"/>
          </p:cNvSpPr>
          <p:nvPr/>
        </p:nvSpPr>
        <p:spPr bwMode="auto">
          <a:xfrm>
            <a:off x="3534776" y="1180513"/>
            <a:ext cx="16027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New </a:t>
            </a:r>
          </a:p>
          <a:p>
            <a:pPr algn="ctr" eaLnBrk="0" hangingPunct="0"/>
            <a:r>
              <a:rPr lang="en-US" sz="16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detector</a:t>
            </a:r>
            <a:endParaRPr lang="en-US" sz="1600" dirty="0">
              <a:solidFill>
                <a:srgbClr val="00009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89" name="Arc 488"/>
          <p:cNvSpPr/>
          <p:nvPr/>
        </p:nvSpPr>
        <p:spPr>
          <a:xfrm rot="16200000" flipH="1" flipV="1">
            <a:off x="4125184" y="-102720"/>
            <a:ext cx="452567" cy="1861073"/>
          </a:xfrm>
          <a:prstGeom prst="arc">
            <a:avLst>
              <a:gd name="adj1" fmla="val 16803933"/>
              <a:gd name="adj2" fmla="val 4913040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0" name="Arc 489"/>
          <p:cNvSpPr/>
          <p:nvPr/>
        </p:nvSpPr>
        <p:spPr>
          <a:xfrm rot="5400000" flipH="1">
            <a:off x="4166274" y="5487042"/>
            <a:ext cx="470434" cy="1891552"/>
          </a:xfrm>
          <a:prstGeom prst="arc">
            <a:avLst>
              <a:gd name="adj1" fmla="val 16802610"/>
              <a:gd name="adj2" fmla="val 4705417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5" name="Arc 424"/>
          <p:cNvSpPr/>
          <p:nvPr/>
        </p:nvSpPr>
        <p:spPr>
          <a:xfrm rot="9000000" flipH="1" flipV="1">
            <a:off x="1786584" y="4186645"/>
            <a:ext cx="436693" cy="1861073"/>
          </a:xfrm>
          <a:prstGeom prst="arc">
            <a:avLst>
              <a:gd name="adj1" fmla="val 16803933"/>
              <a:gd name="adj2" fmla="val 4817061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43" name="Straight Connector 442"/>
          <p:cNvCxnSpPr>
            <a:stCxn id="290" idx="2"/>
            <a:endCxn id="274" idx="0"/>
          </p:cNvCxnSpPr>
          <p:nvPr/>
        </p:nvCxnSpPr>
        <p:spPr>
          <a:xfrm rot="10800000" flipV="1">
            <a:off x="3986639" y="6333035"/>
            <a:ext cx="924314" cy="15914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6" name="Rounded Rectangle 515"/>
          <p:cNvSpPr/>
          <p:nvPr/>
        </p:nvSpPr>
        <p:spPr>
          <a:xfrm rot="18000000">
            <a:off x="1809936" y="2317122"/>
            <a:ext cx="825500" cy="151092"/>
          </a:xfrm>
          <a:prstGeom prst="roundRect">
            <a:avLst/>
          </a:prstGeom>
          <a:noFill/>
          <a:ln w="76200" cap="flat" cmpd="tri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02"/>
          <p:cNvGrpSpPr>
            <a:grpSpLocks/>
          </p:cNvGrpSpPr>
          <p:nvPr/>
        </p:nvGrpSpPr>
        <p:grpSpPr bwMode="auto">
          <a:xfrm flipV="1">
            <a:off x="4620783" y="826601"/>
            <a:ext cx="124677" cy="108170"/>
            <a:chOff x="1348913" y="1142862"/>
            <a:chExt cx="190276" cy="155817"/>
          </a:xfrm>
        </p:grpSpPr>
        <p:sp>
          <p:nvSpPr>
            <p:cNvPr id="463" name="Oval 115"/>
            <p:cNvSpPr>
              <a:spLocks noChangeArrowheads="1"/>
            </p:cNvSpPr>
            <p:nvPr/>
          </p:nvSpPr>
          <p:spPr bwMode="auto">
            <a:xfrm flipH="1">
              <a:off x="1485778" y="1142797"/>
              <a:ext cx="53957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4" name="Oval 116"/>
            <p:cNvSpPr>
              <a:spLocks noChangeArrowheads="1"/>
            </p:cNvSpPr>
            <p:nvPr/>
          </p:nvSpPr>
          <p:spPr bwMode="auto">
            <a:xfrm flipH="1">
              <a:off x="1441343" y="1142797"/>
              <a:ext cx="50782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5" name="Oval 117"/>
            <p:cNvSpPr>
              <a:spLocks noChangeAspect="1" noChangeArrowheads="1"/>
            </p:cNvSpPr>
            <p:nvPr/>
          </p:nvSpPr>
          <p:spPr bwMode="auto">
            <a:xfrm flipH="1">
              <a:off x="1393735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6" name="Oval 118"/>
            <p:cNvSpPr>
              <a:spLocks noChangeArrowheads="1"/>
            </p:cNvSpPr>
            <p:nvPr/>
          </p:nvSpPr>
          <p:spPr bwMode="auto">
            <a:xfrm flipH="1">
              <a:off x="1349301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450" name="Text Box 113"/>
          <p:cNvSpPr txBox="1">
            <a:spLocks noChangeAspect="1" noChangeArrowheads="1"/>
          </p:cNvSpPr>
          <p:nvPr/>
        </p:nvSpPr>
        <p:spPr bwMode="auto">
          <a:xfrm rot="3778540">
            <a:off x="1683985" y="4474856"/>
            <a:ext cx="7910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30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52" name="Text Box 113"/>
          <p:cNvSpPr txBox="1">
            <a:spLocks noChangeAspect="1" noChangeArrowheads="1"/>
          </p:cNvSpPr>
          <p:nvPr/>
        </p:nvSpPr>
        <p:spPr bwMode="auto">
          <a:xfrm>
            <a:off x="3471358" y="5966769"/>
            <a:ext cx="7910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30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455" name="Straight Arrow Connector 454"/>
          <p:cNvCxnSpPr/>
          <p:nvPr/>
        </p:nvCxnSpPr>
        <p:spPr>
          <a:xfrm rot="10800000" flipV="1">
            <a:off x="1593788" y="3370481"/>
            <a:ext cx="977876" cy="766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417"/>
          <p:cNvGrpSpPr/>
          <p:nvPr/>
        </p:nvGrpSpPr>
        <p:grpSpPr>
          <a:xfrm>
            <a:off x="4642881" y="2453164"/>
            <a:ext cx="635583" cy="2018381"/>
            <a:chOff x="5131831" y="2186464"/>
            <a:chExt cx="635583" cy="2018381"/>
          </a:xfrm>
        </p:grpSpPr>
        <p:grpSp>
          <p:nvGrpSpPr>
            <p:cNvPr id="17" name="Group 480"/>
            <p:cNvGrpSpPr>
              <a:grpSpLocks noChangeAspect="1"/>
            </p:cNvGrpSpPr>
            <p:nvPr/>
          </p:nvGrpSpPr>
          <p:grpSpPr>
            <a:xfrm>
              <a:off x="5134689" y="2864541"/>
              <a:ext cx="629867" cy="330067"/>
              <a:chOff x="4166066" y="3056387"/>
              <a:chExt cx="2519466" cy="1320268"/>
            </a:xfrm>
          </p:grpSpPr>
          <p:grpSp>
            <p:nvGrpSpPr>
              <p:cNvPr id="18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19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454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61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62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0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442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44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53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76" name="Block Arc 475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Rounded Rectangle 477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9" name="Rounded Rectangle 478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480"/>
            <p:cNvGrpSpPr>
              <a:grpSpLocks noChangeAspect="1"/>
            </p:cNvGrpSpPr>
            <p:nvPr/>
          </p:nvGrpSpPr>
          <p:grpSpPr>
            <a:xfrm>
              <a:off x="5131831" y="2524733"/>
              <a:ext cx="629867" cy="330067"/>
              <a:chOff x="4166066" y="3056387"/>
              <a:chExt cx="2519466" cy="1320268"/>
            </a:xfrm>
          </p:grpSpPr>
          <p:grpSp>
            <p:nvGrpSpPr>
              <p:cNvPr id="22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73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5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6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70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1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2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63" name="Block Arc 262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480"/>
            <p:cNvGrpSpPr>
              <a:grpSpLocks noChangeAspect="1"/>
            </p:cNvGrpSpPr>
            <p:nvPr/>
          </p:nvGrpSpPr>
          <p:grpSpPr>
            <a:xfrm>
              <a:off x="5131831" y="2186464"/>
              <a:ext cx="629867" cy="330067"/>
              <a:chOff x="4166066" y="3056387"/>
              <a:chExt cx="2519466" cy="1320268"/>
            </a:xfrm>
          </p:grpSpPr>
          <p:grpSp>
            <p:nvGrpSpPr>
              <p:cNvPr id="26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7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92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3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4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8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85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7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8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79" name="Block Arc 278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Rounded Rectangle 279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Rounded Rectangle 280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480"/>
            <p:cNvGrpSpPr>
              <a:grpSpLocks noChangeAspect="1"/>
            </p:cNvGrpSpPr>
            <p:nvPr/>
          </p:nvGrpSpPr>
          <p:grpSpPr>
            <a:xfrm>
              <a:off x="5137547" y="3874778"/>
              <a:ext cx="629867" cy="330067"/>
              <a:chOff x="4166066" y="3056387"/>
              <a:chExt cx="2519466" cy="1320268"/>
            </a:xfrm>
          </p:grpSpPr>
          <p:grpSp>
            <p:nvGrpSpPr>
              <p:cNvPr id="30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31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07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8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9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36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04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5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6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98" name="Block Arc 297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ounded Rectangle 298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Rounded Rectangle 299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7" name="Group 480"/>
            <p:cNvGrpSpPr>
              <a:grpSpLocks noChangeAspect="1"/>
            </p:cNvGrpSpPr>
            <p:nvPr/>
          </p:nvGrpSpPr>
          <p:grpSpPr>
            <a:xfrm>
              <a:off x="5134689" y="3534970"/>
              <a:ext cx="629867" cy="330067"/>
              <a:chOff x="4166066" y="3056387"/>
              <a:chExt cx="2519466" cy="1320268"/>
            </a:xfrm>
          </p:grpSpPr>
          <p:grpSp>
            <p:nvGrpSpPr>
              <p:cNvPr id="738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739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21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40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18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1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12" name="Block Arc 311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ounded Rectangle 312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Rounded Rectangle 313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41" name="Group 480"/>
            <p:cNvGrpSpPr>
              <a:grpSpLocks noChangeAspect="1"/>
            </p:cNvGrpSpPr>
            <p:nvPr/>
          </p:nvGrpSpPr>
          <p:grpSpPr>
            <a:xfrm>
              <a:off x="5134689" y="3196701"/>
              <a:ext cx="629867" cy="330067"/>
              <a:chOff x="4166066" y="3056387"/>
              <a:chExt cx="2519466" cy="1320268"/>
            </a:xfrm>
          </p:grpSpPr>
          <p:grpSp>
            <p:nvGrpSpPr>
              <p:cNvPr id="742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74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39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0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1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4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36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37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38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27" name="Block Arc 326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Rounded Rectangle 330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Rounded Rectangle 331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59" name="Text Box 19"/>
          <p:cNvSpPr txBox="1">
            <a:spLocks noChangeArrowheads="1"/>
          </p:cNvSpPr>
          <p:nvPr/>
        </p:nvSpPr>
        <p:spPr bwMode="auto">
          <a:xfrm rot="17993261">
            <a:off x="1078235" y="1920819"/>
            <a:ext cx="1336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</a:t>
            </a:r>
            <a:endParaRPr lang="en-US" sz="1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66" name="Text Box 19"/>
          <p:cNvSpPr txBox="1">
            <a:spLocks noChangeArrowheads="1"/>
          </p:cNvSpPr>
          <p:nvPr/>
        </p:nvSpPr>
        <p:spPr bwMode="auto">
          <a:xfrm rot="3600000">
            <a:off x="5869107" y="2520525"/>
            <a:ext cx="1465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 2.45 GeV</a:t>
            </a:r>
            <a:endParaRPr lang="en-US" sz="1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745" name="Group 373"/>
          <p:cNvGrpSpPr/>
          <p:nvPr/>
        </p:nvGrpSpPr>
        <p:grpSpPr>
          <a:xfrm>
            <a:off x="1296085" y="5919520"/>
            <a:ext cx="1032733" cy="276999"/>
            <a:chOff x="3041772" y="5302527"/>
            <a:chExt cx="1032733" cy="276999"/>
          </a:xfrm>
        </p:grpSpPr>
        <p:sp>
          <p:nvSpPr>
            <p:cNvPr id="142" name="TextBox 141"/>
            <p:cNvSpPr txBox="1"/>
            <p:nvPr/>
          </p:nvSpPr>
          <p:spPr>
            <a:xfrm>
              <a:off x="3041772" y="5302527"/>
              <a:ext cx="1032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100 m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cxnSp>
          <p:nvCxnSpPr>
            <p:cNvPr id="369" name="Straight Connector 368"/>
            <p:cNvCxnSpPr/>
            <p:nvPr/>
          </p:nvCxnSpPr>
          <p:spPr>
            <a:xfrm flipV="1">
              <a:off x="3315623" y="5308193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7" name="Group 480"/>
          <p:cNvGrpSpPr>
            <a:grpSpLocks noChangeAspect="1"/>
          </p:cNvGrpSpPr>
          <p:nvPr/>
        </p:nvGrpSpPr>
        <p:grpSpPr>
          <a:xfrm flipH="1">
            <a:off x="2659155" y="3259021"/>
            <a:ext cx="629867" cy="330065"/>
            <a:chOff x="4166066" y="3056387"/>
            <a:chExt cx="2519466" cy="1320268"/>
          </a:xfrm>
        </p:grpSpPr>
        <p:grpSp>
          <p:nvGrpSpPr>
            <p:cNvPr id="74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50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37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8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9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53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34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5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6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28" name="Block Arc 427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0" name="Rounded Rectangle 429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1" name="Oval 430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55" name="Group 480"/>
          <p:cNvGrpSpPr>
            <a:grpSpLocks noChangeAspect="1"/>
          </p:cNvGrpSpPr>
          <p:nvPr/>
        </p:nvGrpSpPr>
        <p:grpSpPr>
          <a:xfrm flipH="1">
            <a:off x="2662013" y="2919213"/>
            <a:ext cx="629867" cy="330065"/>
            <a:chOff x="4166066" y="3056387"/>
            <a:chExt cx="2519466" cy="1320268"/>
          </a:xfrm>
        </p:grpSpPr>
        <p:grpSp>
          <p:nvGrpSpPr>
            <p:cNvPr id="75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5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23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4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6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60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20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2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14" name="Block Arc 413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6" name="Rounded Rectangle 415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1" name="Group 480"/>
          <p:cNvGrpSpPr>
            <a:grpSpLocks noChangeAspect="1"/>
          </p:cNvGrpSpPr>
          <p:nvPr/>
        </p:nvGrpSpPr>
        <p:grpSpPr>
          <a:xfrm flipH="1">
            <a:off x="2662013" y="2580944"/>
            <a:ext cx="629867" cy="330065"/>
            <a:chOff x="4166066" y="3056387"/>
            <a:chExt cx="2519466" cy="1320268"/>
          </a:xfrm>
        </p:grpSpPr>
        <p:grpSp>
          <p:nvGrpSpPr>
            <p:cNvPr id="762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63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10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11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12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64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07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8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9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01" name="Block Arc 400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4" name="Oval 403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5" name="Group 480"/>
          <p:cNvGrpSpPr>
            <a:grpSpLocks noChangeAspect="1"/>
          </p:cNvGrpSpPr>
          <p:nvPr/>
        </p:nvGrpSpPr>
        <p:grpSpPr>
          <a:xfrm flipH="1">
            <a:off x="2656297" y="4269258"/>
            <a:ext cx="629867" cy="330065"/>
            <a:chOff x="4166066" y="3056387"/>
            <a:chExt cx="2519466" cy="1320268"/>
          </a:xfrm>
        </p:grpSpPr>
        <p:grpSp>
          <p:nvGrpSpPr>
            <p:cNvPr id="766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67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97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8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9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9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94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5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6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88" name="Block Arc 387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0" name="Rounded Rectangle 389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Oval 390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7" name="Group 480"/>
          <p:cNvGrpSpPr>
            <a:grpSpLocks noChangeAspect="1"/>
          </p:cNvGrpSpPr>
          <p:nvPr/>
        </p:nvGrpSpPr>
        <p:grpSpPr>
          <a:xfrm flipH="1">
            <a:off x="2659155" y="3929450"/>
            <a:ext cx="629867" cy="330065"/>
            <a:chOff x="4166066" y="3056387"/>
            <a:chExt cx="2519466" cy="1320268"/>
          </a:xfrm>
        </p:grpSpPr>
        <p:grpSp>
          <p:nvGrpSpPr>
            <p:cNvPr id="9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9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84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5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6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0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75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6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7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67" name="Block Arc 366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1" name="Rounded Rectangle 370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1" name="Group 480"/>
          <p:cNvGrpSpPr>
            <a:grpSpLocks noChangeAspect="1"/>
          </p:cNvGrpSpPr>
          <p:nvPr/>
        </p:nvGrpSpPr>
        <p:grpSpPr>
          <a:xfrm flipH="1">
            <a:off x="2659155" y="3591181"/>
            <a:ext cx="629867" cy="330065"/>
            <a:chOff x="4166066" y="3056387"/>
            <a:chExt cx="2519466" cy="1320268"/>
          </a:xfrm>
        </p:grpSpPr>
        <p:grpSp>
          <p:nvGrpSpPr>
            <p:cNvPr id="102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03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63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4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5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4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60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1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2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54" name="Block Arc 353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ounded Rectangle 355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7" name="Oval 356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480"/>
          <p:cNvGrpSpPr>
            <a:grpSpLocks noChangeAspect="1"/>
          </p:cNvGrpSpPr>
          <p:nvPr/>
        </p:nvGrpSpPr>
        <p:grpSpPr>
          <a:xfrm>
            <a:off x="6045733" y="786707"/>
            <a:ext cx="629867" cy="330065"/>
            <a:chOff x="4166066" y="3056387"/>
            <a:chExt cx="2519466" cy="1320268"/>
          </a:xfrm>
        </p:grpSpPr>
        <p:grpSp>
          <p:nvGrpSpPr>
            <p:cNvPr id="106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07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82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3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7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8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79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0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1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51" name="Block Arc 350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Rounded Rectangle 352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Oval 357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5" name="Text Box 113"/>
          <p:cNvSpPr txBox="1">
            <a:spLocks noChangeAspect="1" noChangeArrowheads="1"/>
          </p:cNvSpPr>
          <p:nvPr/>
        </p:nvSpPr>
        <p:spPr bwMode="auto">
          <a:xfrm flipH="1">
            <a:off x="4427140" y="1035050"/>
            <a:ext cx="6976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FF0000"/>
                </a:solidFill>
                <a:latin typeface="Comic Sans MS"/>
                <a:cs typeface="Comic Sans MS"/>
              </a:rPr>
              <a:t>27.55 GeV </a:t>
            </a:r>
            <a:endParaRPr lang="en-US" sz="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17" name="Arc 316"/>
          <p:cNvSpPr/>
          <p:nvPr/>
        </p:nvSpPr>
        <p:spPr>
          <a:xfrm rot="3600000">
            <a:off x="6931034" y="2529459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Arc 323"/>
          <p:cNvSpPr>
            <a:spLocks noChangeAspect="1"/>
          </p:cNvSpPr>
          <p:nvPr/>
        </p:nvSpPr>
        <p:spPr>
          <a:xfrm rot="577047">
            <a:off x="2440398" y="756480"/>
            <a:ext cx="4529907" cy="3880888"/>
          </a:xfrm>
          <a:prstGeom prst="arc">
            <a:avLst>
              <a:gd name="adj1" fmla="val 15576055"/>
              <a:gd name="adj2" fmla="val 19714471"/>
            </a:avLst>
          </a:prstGeom>
          <a:ln w="127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3600000">
            <a:off x="4111490" y="845190"/>
            <a:ext cx="3806676" cy="2284552"/>
            <a:chOff x="1719314" y="51753"/>
            <a:chExt cx="3806676" cy="2284552"/>
          </a:xfrm>
        </p:grpSpPr>
        <p:sp>
          <p:nvSpPr>
            <p:cNvPr id="26662" name="Text Box 19"/>
            <p:cNvSpPr txBox="1">
              <a:spLocks noChangeArrowheads="1"/>
            </p:cNvSpPr>
            <p:nvPr/>
          </p:nvSpPr>
          <p:spPr bwMode="auto">
            <a:xfrm>
              <a:off x="4723544" y="51753"/>
              <a:ext cx="8024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Beam </a:t>
              </a:r>
            </a:p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dump</a:t>
              </a:r>
              <a:endParaRPr lang="en-US" sz="1000" dirty="0">
                <a:solidFill>
                  <a:srgbClr val="3366FF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endParaRPr>
            </a:p>
          </p:txBody>
        </p:sp>
        <p:sp>
          <p:nvSpPr>
            <p:cNvPr id="26661" name="Text Box 19"/>
            <p:cNvSpPr txBox="1">
              <a:spLocks noChangeArrowheads="1"/>
            </p:cNvSpPr>
            <p:nvPr/>
          </p:nvSpPr>
          <p:spPr bwMode="auto">
            <a:xfrm>
              <a:off x="3457810" y="99167"/>
              <a:ext cx="7691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Polarized </a:t>
              </a:r>
            </a:p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e-gun</a:t>
              </a:r>
              <a:endParaRPr lang="en-US" sz="1000" dirty="0">
                <a:solidFill>
                  <a:srgbClr val="3366FF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endParaRPr>
            </a:p>
          </p:txBody>
        </p:sp>
        <p:sp>
          <p:nvSpPr>
            <p:cNvPr id="152" name="Can 151"/>
            <p:cNvSpPr/>
            <p:nvPr/>
          </p:nvSpPr>
          <p:spPr bwMode="auto">
            <a:xfrm rot="16200000">
              <a:off x="4626195" y="352863"/>
              <a:ext cx="156584" cy="180056"/>
            </a:xfrm>
            <a:prstGeom prst="can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9" name="Freeform 468"/>
            <p:cNvSpPr/>
            <p:nvPr/>
          </p:nvSpPr>
          <p:spPr>
            <a:xfrm rot="21439852" flipH="1">
              <a:off x="4092908" y="425986"/>
              <a:ext cx="261845" cy="123074"/>
            </a:xfrm>
            <a:custGeom>
              <a:avLst/>
              <a:gdLst>
                <a:gd name="connsiteX0" fmla="*/ 0 w 323850"/>
                <a:gd name="connsiteY0" fmla="*/ 104775 h 113242"/>
                <a:gd name="connsiteX1" fmla="*/ 139700 w 323850"/>
                <a:gd name="connsiteY1" fmla="*/ 98425 h 113242"/>
                <a:gd name="connsiteX2" fmla="*/ 190500 w 323850"/>
                <a:gd name="connsiteY2" fmla="*/ 15875 h 113242"/>
                <a:gd name="connsiteX3" fmla="*/ 323850 w 323850"/>
                <a:gd name="connsiteY3" fmla="*/ 3175 h 1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0" name="Freeform 469"/>
            <p:cNvSpPr/>
            <p:nvPr/>
          </p:nvSpPr>
          <p:spPr>
            <a:xfrm rot="21439852">
              <a:off x="4340091" y="458559"/>
              <a:ext cx="289548" cy="86128"/>
            </a:xfrm>
            <a:custGeom>
              <a:avLst/>
              <a:gdLst>
                <a:gd name="connsiteX0" fmla="*/ 0 w 323850"/>
                <a:gd name="connsiteY0" fmla="*/ 104775 h 113242"/>
                <a:gd name="connsiteX1" fmla="*/ 139700 w 323850"/>
                <a:gd name="connsiteY1" fmla="*/ 98425 h 113242"/>
                <a:gd name="connsiteX2" fmla="*/ 190500 w 323850"/>
                <a:gd name="connsiteY2" fmla="*/ 15875 h 113242"/>
                <a:gd name="connsiteX3" fmla="*/ 323850 w 323850"/>
                <a:gd name="connsiteY3" fmla="*/ 3175 h 1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>
            <a:xfrm rot="16039852">
              <a:off x="3988783" y="390452"/>
              <a:ext cx="170232" cy="873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Text Box 113"/>
            <p:cNvSpPr txBox="1">
              <a:spLocks noChangeAspect="1" noChangeArrowheads="1"/>
            </p:cNvSpPr>
            <p:nvPr/>
          </p:nvSpPr>
          <p:spPr bwMode="auto">
            <a:xfrm flipH="1">
              <a:off x="4089908" y="160876"/>
              <a:ext cx="63996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0.6 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334" name="Straight Connector 333"/>
            <p:cNvCxnSpPr>
              <a:stCxn id="324" idx="0"/>
              <a:endCxn id="348" idx="2"/>
            </p:cNvCxnSpPr>
            <p:nvPr/>
          </p:nvCxnSpPr>
          <p:spPr>
            <a:xfrm rot="18000000" flipH="1">
              <a:off x="1396650" y="2011319"/>
              <a:ext cx="647650" cy="2322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3" name="Straight Connector 342"/>
          <p:cNvCxnSpPr>
            <a:stCxn id="317" idx="0"/>
          </p:cNvCxnSpPr>
          <p:nvPr/>
        </p:nvCxnSpPr>
        <p:spPr>
          <a:xfrm rot="16200000" flipV="1">
            <a:off x="6561351" y="2026960"/>
            <a:ext cx="684244" cy="398232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7" name="Arc 346"/>
          <p:cNvSpPr/>
          <p:nvPr/>
        </p:nvSpPr>
        <p:spPr>
          <a:xfrm rot="7200000">
            <a:off x="1632176" y="2484563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Arc 347"/>
          <p:cNvSpPr>
            <a:spLocks noChangeAspect="1"/>
          </p:cNvSpPr>
          <p:nvPr/>
        </p:nvSpPr>
        <p:spPr>
          <a:xfrm rot="18600000">
            <a:off x="1443967" y="946917"/>
            <a:ext cx="4529907" cy="3880888"/>
          </a:xfrm>
          <a:prstGeom prst="arc">
            <a:avLst>
              <a:gd name="adj1" fmla="val 15576055"/>
              <a:gd name="adj2" fmla="val 19714471"/>
            </a:avLst>
          </a:prstGeom>
          <a:ln w="127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68" name="Straight Connector 367"/>
          <p:cNvCxnSpPr>
            <a:stCxn id="347" idx="2"/>
            <a:endCxn id="348" idx="0"/>
          </p:cNvCxnSpPr>
          <p:nvPr/>
        </p:nvCxnSpPr>
        <p:spPr>
          <a:xfrm rot="5400000" flipH="1" flipV="1">
            <a:off x="1552182" y="2049518"/>
            <a:ext cx="587019" cy="33735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4" name="Freeform 373"/>
          <p:cNvSpPr/>
          <p:nvPr/>
        </p:nvSpPr>
        <p:spPr>
          <a:xfrm rot="15409430" flipH="1" flipV="1">
            <a:off x="6962125" y="3606837"/>
            <a:ext cx="588369" cy="13153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DD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1" name="Freeform 450"/>
          <p:cNvSpPr/>
          <p:nvPr/>
        </p:nvSpPr>
        <p:spPr>
          <a:xfrm rot="9050523" flipV="1">
            <a:off x="2446378" y="1066756"/>
            <a:ext cx="588369" cy="45719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 w="12700" cap="flat" cmpd="sng" algn="ctr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6" name="Freeform 455"/>
          <p:cNvSpPr/>
          <p:nvPr/>
        </p:nvSpPr>
        <p:spPr>
          <a:xfrm rot="12458037" flipV="1">
            <a:off x="5335083" y="814735"/>
            <a:ext cx="588369" cy="45719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 w="12700" cap="flat" cmpd="sng" algn="ctr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Straight Connector 108"/>
          <p:cNvCxnSpPr>
            <a:stCxn id="348" idx="2"/>
            <a:endCxn id="324" idx="0"/>
          </p:cNvCxnSpPr>
          <p:nvPr/>
        </p:nvCxnSpPr>
        <p:spPr>
          <a:xfrm flipV="1">
            <a:off x="4031115" y="748197"/>
            <a:ext cx="647650" cy="2322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5" name="Group 102"/>
          <p:cNvGrpSpPr>
            <a:grpSpLocks/>
          </p:cNvGrpSpPr>
          <p:nvPr/>
        </p:nvGrpSpPr>
        <p:grpSpPr bwMode="auto">
          <a:xfrm rot="3600000" flipV="1">
            <a:off x="6882443" y="2231996"/>
            <a:ext cx="124677" cy="108170"/>
            <a:chOff x="1348913" y="1142862"/>
            <a:chExt cx="190276" cy="155817"/>
          </a:xfrm>
        </p:grpSpPr>
        <p:sp>
          <p:nvSpPr>
            <p:cNvPr id="335" name="Oval 115"/>
            <p:cNvSpPr>
              <a:spLocks noChangeArrowheads="1"/>
            </p:cNvSpPr>
            <p:nvPr/>
          </p:nvSpPr>
          <p:spPr bwMode="auto">
            <a:xfrm flipH="1">
              <a:off x="1485778" y="1142797"/>
              <a:ext cx="53957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2" name="Oval 116"/>
            <p:cNvSpPr>
              <a:spLocks noChangeArrowheads="1"/>
            </p:cNvSpPr>
            <p:nvPr/>
          </p:nvSpPr>
          <p:spPr bwMode="auto">
            <a:xfrm flipH="1">
              <a:off x="1441343" y="1142797"/>
              <a:ext cx="50782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6" name="Oval 117"/>
            <p:cNvSpPr>
              <a:spLocks noChangeAspect="1" noChangeArrowheads="1"/>
            </p:cNvSpPr>
            <p:nvPr/>
          </p:nvSpPr>
          <p:spPr bwMode="auto">
            <a:xfrm flipH="1">
              <a:off x="1393735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9" name="Oval 118"/>
            <p:cNvSpPr>
              <a:spLocks noChangeArrowheads="1"/>
            </p:cNvSpPr>
            <p:nvPr/>
          </p:nvSpPr>
          <p:spPr bwMode="auto">
            <a:xfrm flipH="1">
              <a:off x="1349301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178800" y="332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32" name="Table 4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04898"/>
              </p:ext>
            </p:extLst>
          </p:nvPr>
        </p:nvGraphicFramePr>
        <p:xfrm>
          <a:off x="239183" y="3501814"/>
          <a:ext cx="825500" cy="2738120"/>
        </p:xfrm>
        <a:graphic>
          <a:graphicData uri="http://schemas.openxmlformats.org/drawingml/2006/table">
            <a:tbl>
              <a:tblPr/>
              <a:tblGrid>
                <a:gridCol w="8255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0.2650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0.7550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3" name="Text Box 113"/>
          <p:cNvSpPr txBox="1">
            <a:spLocks noChangeAspect="1" noChangeArrowheads="1"/>
          </p:cNvSpPr>
          <p:nvPr/>
        </p:nvSpPr>
        <p:spPr bwMode="auto">
          <a:xfrm flipH="1">
            <a:off x="5329657" y="2500005"/>
            <a:ext cx="7144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0.9183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40" name="Text Box 117"/>
          <p:cNvSpPr txBox="1">
            <a:spLocks noChangeAspect="1" noChangeArrowheads="1"/>
          </p:cNvSpPr>
          <p:nvPr/>
        </p:nvSpPr>
        <p:spPr bwMode="auto">
          <a:xfrm flipH="1">
            <a:off x="5331774" y="2849450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0.7550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58" name="Text Box 118"/>
          <p:cNvSpPr txBox="1">
            <a:spLocks noChangeAspect="1" noChangeArrowheads="1"/>
          </p:cNvSpPr>
          <p:nvPr/>
        </p:nvSpPr>
        <p:spPr bwMode="auto">
          <a:xfrm flipH="1">
            <a:off x="5329657" y="3167819"/>
            <a:ext cx="7144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0.5917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59" name="Text Box 119"/>
          <p:cNvSpPr txBox="1">
            <a:spLocks noChangeAspect="1" noChangeArrowheads="1"/>
          </p:cNvSpPr>
          <p:nvPr/>
        </p:nvSpPr>
        <p:spPr bwMode="auto">
          <a:xfrm flipH="1">
            <a:off x="5361028" y="3517451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0.4286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0" name="Text Box 113"/>
          <p:cNvSpPr txBox="1">
            <a:spLocks noChangeAspect="1" noChangeArrowheads="1"/>
          </p:cNvSpPr>
          <p:nvPr/>
        </p:nvSpPr>
        <p:spPr bwMode="auto">
          <a:xfrm flipH="1">
            <a:off x="5381713" y="4196081"/>
            <a:ext cx="7304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0.1017 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7" name="Text Box 119"/>
          <p:cNvSpPr txBox="1">
            <a:spLocks noChangeAspect="1" noChangeArrowheads="1"/>
          </p:cNvSpPr>
          <p:nvPr/>
        </p:nvSpPr>
        <p:spPr bwMode="auto">
          <a:xfrm flipH="1">
            <a:off x="5380076" y="3888963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0.2650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8" name="Text Box 113"/>
          <p:cNvSpPr txBox="1">
            <a:spLocks noChangeAspect="1" noChangeArrowheads="1"/>
          </p:cNvSpPr>
          <p:nvPr/>
        </p:nvSpPr>
        <p:spPr bwMode="auto">
          <a:xfrm>
            <a:off x="3367121" y="2972834"/>
            <a:ext cx="784793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0.8367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72" name="Text Box 117"/>
          <p:cNvSpPr txBox="1">
            <a:spLocks noChangeAspect="1" noChangeArrowheads="1"/>
          </p:cNvSpPr>
          <p:nvPr/>
        </p:nvSpPr>
        <p:spPr bwMode="auto">
          <a:xfrm>
            <a:off x="3325445" y="3292264"/>
            <a:ext cx="8232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0.6733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3" name="Text Box 118"/>
          <p:cNvSpPr txBox="1">
            <a:spLocks noChangeAspect="1" noChangeArrowheads="1"/>
          </p:cNvSpPr>
          <p:nvPr/>
        </p:nvSpPr>
        <p:spPr bwMode="auto">
          <a:xfrm>
            <a:off x="3312339" y="3631046"/>
            <a:ext cx="707983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0.5100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4" name="Text Box 119"/>
          <p:cNvSpPr txBox="1">
            <a:spLocks noChangeAspect="1" noChangeArrowheads="1"/>
          </p:cNvSpPr>
          <p:nvPr/>
        </p:nvSpPr>
        <p:spPr bwMode="auto">
          <a:xfrm>
            <a:off x="3344749" y="3975606"/>
            <a:ext cx="764060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0.3467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5" name="Text Box 113"/>
          <p:cNvSpPr txBox="1">
            <a:spLocks noChangeAspect="1" noChangeArrowheads="1"/>
          </p:cNvSpPr>
          <p:nvPr/>
        </p:nvSpPr>
        <p:spPr bwMode="auto">
          <a:xfrm>
            <a:off x="3447347" y="2606281"/>
            <a:ext cx="369004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7" name="Text Box 119"/>
          <p:cNvSpPr txBox="1">
            <a:spLocks noChangeAspect="1" noChangeArrowheads="1"/>
          </p:cNvSpPr>
          <p:nvPr/>
        </p:nvSpPr>
        <p:spPr bwMode="auto">
          <a:xfrm>
            <a:off x="3384377" y="4333986"/>
            <a:ext cx="81880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0.1833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1" name="Text Box 119"/>
          <p:cNvSpPr txBox="1">
            <a:spLocks noChangeAspect="1" noChangeArrowheads="1"/>
          </p:cNvSpPr>
          <p:nvPr/>
        </p:nvSpPr>
        <p:spPr bwMode="auto">
          <a:xfrm>
            <a:off x="5384627" y="617114"/>
            <a:ext cx="81880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0.02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4" name="Text Box 110"/>
          <p:cNvSpPr txBox="1">
            <a:spLocks noChangeArrowheads="1"/>
          </p:cNvSpPr>
          <p:nvPr/>
        </p:nvSpPr>
        <p:spPr bwMode="auto">
          <a:xfrm>
            <a:off x="0" y="663584"/>
            <a:ext cx="227965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322F31"/>
                </a:solidFill>
                <a:latin typeface="Comic Sans MS" charset="0"/>
                <a:cs typeface="Comic Sans MS" charset="0"/>
              </a:rPr>
              <a:t>All </a:t>
            </a:r>
            <a:r>
              <a:rPr lang="en-US" sz="1400" i="1" dirty="0">
                <a:solidFill>
                  <a:srgbClr val="322F31"/>
                </a:solidFill>
                <a:latin typeface="Comic Sans MS" charset="0"/>
                <a:cs typeface="Comic Sans MS" charset="0"/>
              </a:rPr>
              <a:t>energies scale proportionally </a:t>
            </a:r>
            <a:r>
              <a:rPr lang="en-US" sz="1400" i="1" dirty="0" smtClean="0">
                <a:solidFill>
                  <a:srgbClr val="322F31"/>
                </a:solidFill>
                <a:latin typeface="Comic Sans MS" charset="0"/>
                <a:cs typeface="Comic Sans MS" charset="0"/>
              </a:rPr>
              <a:t>by adding SRF cavities to the injector</a:t>
            </a:r>
            <a:endParaRPr lang="en-US" sz="1400" i="1" dirty="0">
              <a:solidFill>
                <a:srgbClr val="322F31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30" name="Text Box 110"/>
          <p:cNvSpPr txBox="1">
            <a:spLocks noChangeArrowheads="1"/>
          </p:cNvSpPr>
          <p:nvPr/>
        </p:nvSpPr>
        <p:spPr bwMode="auto">
          <a:xfrm>
            <a:off x="2901950" y="4609055"/>
            <a:ext cx="364490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FF3712"/>
                </a:solidFill>
                <a:latin typeface="Comic Sans MS" charset="0"/>
                <a:cs typeface="Comic Sans MS" charset="0"/>
              </a:rPr>
              <a:t>All</a:t>
            </a:r>
            <a:r>
              <a:rPr lang="en-US" sz="1400" i="1" dirty="0" smtClean="0">
                <a:latin typeface="Comic Sans MS" charset="0"/>
                <a:cs typeface="Comic Sans MS" charset="0"/>
              </a:rPr>
              <a:t> magnets would installed from </a:t>
            </a:r>
            <a:r>
              <a:rPr lang="en-US" sz="1400" i="1" dirty="0" smtClean="0">
                <a:solidFill>
                  <a:srgbClr val="FF3712"/>
                </a:solidFill>
                <a:latin typeface="Comic Sans MS" charset="0"/>
                <a:cs typeface="Comic Sans MS" charset="0"/>
              </a:rPr>
              <a:t>day </a:t>
            </a:r>
            <a:r>
              <a:rPr lang="en-US" sz="1400" i="1" dirty="0" smtClean="0">
                <a:solidFill>
                  <a:srgbClr val="FF3712"/>
                </a:solidFill>
                <a:latin typeface="Comic Sans MS" charset="0"/>
                <a:cs typeface="Comic Sans MS" charset="0"/>
              </a:rPr>
              <a:t>one</a:t>
            </a:r>
            <a:r>
              <a:rPr lang="en-US" sz="1400" i="1" dirty="0" smtClean="0">
                <a:latin typeface="Comic Sans MS" charset="0"/>
                <a:cs typeface="Comic Sans MS" charset="0"/>
              </a:rPr>
              <a:t> and we would be cranking power supplies up as energy is </a:t>
            </a:r>
            <a:r>
              <a:rPr lang="en-US" sz="1400" i="1" dirty="0" smtClean="0">
                <a:latin typeface="Comic Sans MS" charset="0"/>
                <a:cs typeface="Comic Sans MS" charset="0"/>
              </a:rPr>
              <a:t>increasing</a:t>
            </a:r>
          </a:p>
          <a:p>
            <a:pPr algn="ctr"/>
            <a:r>
              <a:rPr lang="en-US" sz="1400" i="1" dirty="0" smtClean="0">
                <a:solidFill>
                  <a:srgbClr val="FF3712"/>
                </a:solidFill>
                <a:latin typeface="Comic Sans MS" charset="0"/>
                <a:cs typeface="Comic Sans MS" charset="0"/>
              </a:rPr>
              <a:t>All staging in lepton Beam RF</a:t>
            </a:r>
            <a:endParaRPr lang="en-US" sz="1400" i="1" dirty="0">
              <a:solidFill>
                <a:srgbClr val="FF3712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344" name="Picture 343" descr="hi_hat_inser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" y="1720850"/>
            <a:ext cx="1491676" cy="965201"/>
          </a:xfrm>
          <a:prstGeom prst="rect">
            <a:avLst/>
          </a:prstGeom>
        </p:spPr>
      </p:pic>
      <p:pic>
        <p:nvPicPr>
          <p:cNvPr id="345" name="Picture 3" descr="DSC_0014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200000">
            <a:off x="3946040" y="3413081"/>
            <a:ext cx="796917" cy="53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EIC@BNL: 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2B415-B58F-5B41-A97C-1F9AF06F563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373" name="Table 3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507745"/>
              </p:ext>
            </p:extLst>
          </p:nvPr>
        </p:nvGraphicFramePr>
        <p:xfrm>
          <a:off x="422276" y="1745678"/>
          <a:ext cx="8721724" cy="4302064"/>
        </p:xfrm>
        <a:graphic>
          <a:graphicData uri="http://schemas.openxmlformats.org/drawingml/2006/table">
            <a:tbl>
              <a:tblPr/>
              <a:tblGrid>
                <a:gridCol w="3862018"/>
                <a:gridCol w="879892"/>
                <a:gridCol w="793649"/>
                <a:gridCol w="976232"/>
                <a:gridCol w="1233701"/>
                <a:gridCol w="976232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90"/>
                          </a:solidFill>
                          <a:latin typeface="Comic Sans MS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He</a:t>
                      </a:r>
                      <a:r>
                        <a:rPr lang="en-US" sz="1600" b="1" i="0" u="none" strike="noStrike" baseline="30000" dirty="0">
                          <a:solidFill>
                            <a:srgbClr val="000090"/>
                          </a:solidFill>
                          <a:latin typeface="Comic Sans MS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>
                          <a:solidFill>
                            <a:srgbClr val="000090"/>
                          </a:solidFill>
                          <a:latin typeface="Comic Sans MS"/>
                        </a:rPr>
                        <a:t>79</a:t>
                      </a:r>
                      <a:r>
                        <a:rPr lang="en-US" sz="16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Au</a:t>
                      </a:r>
                      <a:r>
                        <a:rPr lang="en-US" sz="1600" b="1" i="0" u="none" strike="noStrike" baseline="30000">
                          <a:solidFill>
                            <a:srgbClr val="000090"/>
                          </a:solidFill>
                          <a:latin typeface="Comic Sans MS"/>
                        </a:rPr>
                        <a:t>197</a:t>
                      </a:r>
                      <a:endParaRPr lang="en-US" sz="1600" b="1" i="0" u="none" strike="noStrike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90"/>
                          </a:solidFill>
                          <a:latin typeface="Comic Sans MS"/>
                        </a:rPr>
                        <a:t>92</a:t>
                      </a:r>
                      <a:r>
                        <a:rPr lang="en-US" sz="16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U</a:t>
                      </a:r>
                      <a:r>
                        <a:rPr lang="en-US" sz="1600" b="1" i="0" u="none" strike="noStrike" baseline="30000" dirty="0">
                          <a:solidFill>
                            <a:srgbClr val="000090"/>
                          </a:solidFill>
                          <a:latin typeface="Comic Sans MS"/>
                        </a:rPr>
                        <a:t>238</a:t>
                      </a:r>
                      <a:endParaRPr lang="en-US" sz="16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4600A5"/>
                          </a:solidFill>
                          <a:latin typeface="Comic Sans MS"/>
                        </a:rPr>
                        <a:t>Energy, </a:t>
                      </a:r>
                      <a:r>
                        <a:rPr lang="en-US" sz="14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GeV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250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167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100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100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CM energy, GeV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141</a:t>
                      </a:r>
                      <a:endParaRPr lang="en-US" sz="16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115</a:t>
                      </a:r>
                      <a:endParaRPr lang="en-US" sz="16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89</a:t>
                      </a:r>
                      <a:endParaRPr lang="en-US" sz="16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89</a:t>
                      </a:r>
                      <a:endParaRPr lang="en-US" sz="1600" b="1" i="0" u="none" strike="noStrike" dirty="0">
                        <a:solidFill>
                          <a:srgbClr val="DD0806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Number of bunches/distance between bunches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74 nsec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6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600A5"/>
                          </a:solidFill>
                          <a:latin typeface="Comic Sans MS"/>
                        </a:rPr>
                        <a:t>Bunch intensity (nucleons) ,10</a:t>
                      </a:r>
                      <a:r>
                        <a:rPr lang="en-US" sz="1200" b="1" i="0" u="none" strike="noStrike" baseline="30000">
                          <a:solidFill>
                            <a:srgbClr val="4600A5"/>
                          </a:solidFill>
                          <a:latin typeface="Comic Sans MS"/>
                        </a:rPr>
                        <a:t>11</a:t>
                      </a:r>
                      <a:r>
                        <a:rPr lang="en-US" sz="1200" b="1" i="0" u="none" strike="noStrike">
                          <a:solidFill>
                            <a:srgbClr val="4600A5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0.24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0.79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0.83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Bunch charge, nC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3.8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5.2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5.2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600A5"/>
                          </a:solidFill>
                          <a:latin typeface="Comic Sans MS"/>
                        </a:rPr>
                        <a:t>Beam current, mA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50 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420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140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67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67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Normalized emittance of hadrons , 95% , mm mrad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DD0806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Normalized emittance of electrons,</a:t>
                      </a:r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rms, </a:t>
                      </a:r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mm mrad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32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48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80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80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Polarization, 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none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none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rms bunch length, cm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8.3</a:t>
                      </a:r>
                      <a:endParaRPr lang="en-US" sz="12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4600A5"/>
                          </a:solidFill>
                          <a:latin typeface="Comic Sans MS"/>
                        </a:rPr>
                        <a:t>β</a:t>
                      </a:r>
                      <a:r>
                        <a:rPr lang="en-US" sz="1400" b="1" i="0" u="none" strike="noStrike" dirty="0">
                          <a:solidFill>
                            <a:srgbClr val="4600A5"/>
                          </a:solidFill>
                          <a:latin typeface="Comic Sans MS"/>
                        </a:rPr>
                        <a:t>*, cm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90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Luminosity per 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nucleon, </a:t>
                      </a:r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x 10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34</a:t>
                      </a:r>
                      <a:r>
                        <a:rPr lang="en-US" sz="1600" b="1" i="0" u="none" strike="noStrike" dirty="0" smtClean="0">
                          <a:solidFill>
                            <a:srgbClr val="DD0806"/>
                          </a:solidFill>
                          <a:latin typeface="Comic Sans MS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cm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-2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s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-1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Comic Sans MS"/>
                        </a:rPr>
                        <a:t>0.97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Comic Sans MS"/>
                        </a:rPr>
                        <a:t>0.65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Comic Sans MS"/>
                        </a:rPr>
                        <a:t>0.39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Comic Sans MS"/>
                        </a:rPr>
                        <a:t>0.41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8" name="Table 3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410370"/>
              </p:ext>
            </p:extLst>
          </p:nvPr>
        </p:nvGraphicFramePr>
        <p:xfrm>
          <a:off x="555626" y="967320"/>
          <a:ext cx="7766047" cy="540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712"/>
                <a:gridCol w="253961"/>
                <a:gridCol w="7059374"/>
              </a:tblGrid>
              <a:tr h="539344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omic Sans MS"/>
                          <a:cs typeface="Comic Sans MS"/>
                        </a:rPr>
                        <a:t>Main Accelerator Challenges</a:t>
                      </a:r>
                      <a:br>
                        <a:rPr lang="en-US" sz="2800" dirty="0" smtClean="0">
                          <a:latin typeface="Comic Sans MS"/>
                          <a:cs typeface="Comic Sans MS"/>
                        </a:rPr>
                      </a:b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In red –increase/reduction beyond the state of the art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86944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Polarized electron gun –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10x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increase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86944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Coherent Electron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Cooling –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New concept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620171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Multi-pass SRF ERL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5x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increase in current    30x increase in energy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aseline="0" dirty="0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45251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Crab crossing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 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New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for hadrons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8694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Polarized 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He production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45251">
                <a:tc gridSpan="2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Understanding of beam-beam affects 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New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type of collider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45251">
                <a:tc gridSpan="2"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β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*=5 cm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5x reduction</a:t>
                      </a:r>
                    </a:p>
                  </a:txBody>
                  <a:tcPr/>
                </a:tc>
              </a:tr>
              <a:tr h="445251">
                <a:tc gridSpan="2"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Multi-pass SRF ERL 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3-4x in # of passes</a:t>
                      </a:r>
                      <a:endParaRPr lang="en-US" sz="16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45251">
                <a:tc gridSpan="2"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Feedback for kink instability suppression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Novel concept</a:t>
                      </a:r>
                      <a:endParaRPr lang="en-US" sz="16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0" name="Date Placeholder 10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8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rIns="133350"/>
          <a:lstStyle/>
          <a:p>
            <a:r>
              <a:rPr lang="en-US" dirty="0"/>
              <a:t>What Do We Know About </a:t>
            </a:r>
            <a:r>
              <a:rPr lang="en-US" cap="none" dirty="0" err="1"/>
              <a:t>x</a:t>
            </a:r>
            <a:r>
              <a:rPr lang="en-US" dirty="0" err="1"/>
              <a:t>G</a:t>
            </a:r>
            <a:r>
              <a:rPr lang="en-US" dirty="0"/>
              <a:t> in Nuclei?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9407-61D0-674C-8945-BD65CF1CC592}" type="slidenum">
              <a:rPr lang="en-US"/>
              <a:pPr/>
              <a:t>40</a:t>
            </a:fld>
            <a:endParaRPr lang="en-US"/>
          </a:p>
        </p:txBody>
      </p:sp>
      <p:sp>
        <p:nvSpPr>
          <p:cNvPr id="38917" name="Rectangle 5"/>
          <p:cNvSpPr>
            <a:spLocks/>
          </p:cNvSpPr>
          <p:nvPr/>
        </p:nvSpPr>
        <p:spPr bwMode="auto">
          <a:xfrm>
            <a:off x="99484" y="4362449"/>
            <a:ext cx="4028016" cy="101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Other than in p: </a:t>
            </a:r>
            <a:endParaRPr lang="en-US" dirty="0" smtClean="0">
              <a:solidFill>
                <a:srgbClr val="FF0000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</a:t>
            </a:r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(x,Q</a:t>
            </a:r>
            <a:r>
              <a:rPr lang="en-US" baseline="3200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 for nuclei is little known</a:t>
            </a:r>
          </a:p>
          <a:p>
            <a:pPr marL="39688">
              <a:spcBef>
                <a:spcPts val="450"/>
              </a:spcBef>
            </a:pP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Key: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 F</a:t>
            </a:r>
            <a:r>
              <a:rPr lang="en-US" baseline="-25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L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 (x,Q</a:t>
            </a:r>
            <a:r>
              <a:rPr lang="en-US" baseline="3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) ~ </a:t>
            </a:r>
            <a:r>
              <a:rPr lang="en-US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xG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(x,Q</a:t>
            </a:r>
            <a:r>
              <a:rPr lang="en-US" baseline="3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Times New Roman Italic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4229100"/>
            <a:ext cx="4978400" cy="262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5676372"/>
            <a:ext cx="3714750" cy="520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72" t="2830" r="5711" b="2830"/>
          <a:stretch/>
        </p:blipFill>
        <p:spPr>
          <a:xfrm>
            <a:off x="232834" y="941917"/>
            <a:ext cx="3291391" cy="2540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1834" y="1100666"/>
            <a:ext cx="38466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99% of all h</a:t>
            </a:r>
            <a:r>
              <a:rPr lang="en-US" sz="2000" baseline="30000" dirty="0" smtClean="0"/>
              <a:t>±</a:t>
            </a:r>
            <a:r>
              <a:rPr lang="en-US" dirty="0" smtClean="0"/>
              <a:t> have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sz="2000" dirty="0" smtClean="0"/>
              <a:t>“Bulk Matter” </a:t>
            </a:r>
            <a:r>
              <a:rPr lang="en-US" sz="2000" dirty="0" smtClean="0">
                <a:sym typeface="Wingdings"/>
              </a:rPr>
              <a:t> x &lt; 0.01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/>
              <a:t>Measuring F</a:t>
            </a:r>
            <a:r>
              <a:rPr lang="en-US" baseline="-6000" dirty="0"/>
              <a:t>L</a:t>
            </a:r>
            <a:r>
              <a:rPr lang="en-US" dirty="0"/>
              <a:t> with the EIC (I)</a:t>
            </a: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A588-F314-D348-9686-8CE4311472EF}" type="slidenum">
              <a:rPr lang="en-US"/>
              <a:pPr/>
              <a:t>41</a:t>
            </a:fld>
            <a:endParaRPr lang="en-US"/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506913"/>
            <a:ext cx="5626100" cy="1587500"/>
          </a:xfrm>
          <a:ln/>
        </p:spPr>
        <p:txBody>
          <a:bodyPr rIns="133350"/>
          <a:lstStyle/>
          <a:p>
            <a:r>
              <a:rPr lang="en-US" sz="2300" dirty="0">
                <a:solidFill>
                  <a:srgbClr val="0000FF"/>
                </a:solidFill>
              </a:rPr>
              <a:t>How to extract F</a:t>
            </a:r>
            <a:r>
              <a:rPr lang="en-US" sz="2300" baseline="-25000" dirty="0">
                <a:solidFill>
                  <a:srgbClr val="0000FF"/>
                </a:solidFill>
              </a:rPr>
              <a:t>L</a:t>
            </a:r>
          </a:p>
          <a:p>
            <a:pPr marL="508000" lvl="1"/>
            <a:r>
              <a:rPr lang="en-US" sz="2100" dirty="0"/>
              <a:t>Need different values of y</a:t>
            </a:r>
            <a:r>
              <a:rPr lang="en-US" sz="2100" baseline="32000" dirty="0"/>
              <a:t>2</a:t>
            </a:r>
            <a:r>
              <a:rPr lang="en-US" sz="2100" dirty="0"/>
              <a:t>/Y</a:t>
            </a:r>
            <a:r>
              <a:rPr lang="en-US" sz="2100" baseline="32000" dirty="0"/>
              <a:t>+</a:t>
            </a:r>
            <a:endParaRPr lang="en-US" sz="2100" dirty="0"/>
          </a:p>
          <a:p>
            <a:pPr marL="508000" lvl="1"/>
            <a:r>
              <a:rPr lang="en-US" sz="2100" dirty="0"/>
              <a:t>F</a:t>
            </a:r>
            <a:r>
              <a:rPr lang="en-US" sz="2100" baseline="-6000" dirty="0"/>
              <a:t>L</a:t>
            </a:r>
            <a:r>
              <a:rPr lang="en-US" sz="2100" dirty="0"/>
              <a:t> slope of </a:t>
            </a:r>
            <a:r>
              <a:rPr lang="en-US" sz="2100" dirty="0" err="1"/>
              <a:t>σ</a:t>
            </a:r>
            <a:r>
              <a:rPr lang="en-US" sz="2100" baseline="-6000" dirty="0" err="1"/>
              <a:t>r</a:t>
            </a:r>
            <a:r>
              <a:rPr lang="en-US" sz="2100" dirty="0"/>
              <a:t> </a:t>
            </a:r>
            <a:r>
              <a:rPr lang="en-US" sz="2100" dirty="0" err="1"/>
              <a:t>vs</a:t>
            </a:r>
            <a:r>
              <a:rPr lang="en-US" sz="2100" dirty="0"/>
              <a:t> y</a:t>
            </a:r>
            <a:r>
              <a:rPr lang="en-US" sz="2100" baseline="32000" dirty="0"/>
              <a:t>2</a:t>
            </a:r>
            <a:r>
              <a:rPr lang="en-US" sz="2100" dirty="0"/>
              <a:t>/Y</a:t>
            </a:r>
            <a:r>
              <a:rPr lang="en-US" sz="2100" baseline="32000" dirty="0"/>
              <a:t>+</a:t>
            </a:r>
            <a:r>
              <a:rPr lang="en-US" sz="2100" dirty="0"/>
              <a:t> </a:t>
            </a:r>
          </a:p>
          <a:p>
            <a:pPr marL="508000" lvl="1"/>
            <a:r>
              <a:rPr lang="en-US" sz="2100" dirty="0"/>
              <a:t>F</a:t>
            </a:r>
            <a:r>
              <a:rPr lang="en-US" sz="2100" baseline="-6000" dirty="0"/>
              <a:t>2</a:t>
            </a:r>
            <a:r>
              <a:rPr lang="en-US" sz="2100" dirty="0"/>
              <a:t> intercept of </a:t>
            </a:r>
            <a:r>
              <a:rPr lang="en-US" sz="2100" dirty="0" err="1"/>
              <a:t>σ</a:t>
            </a:r>
            <a:r>
              <a:rPr lang="en-US" sz="2100" baseline="-6000" dirty="0" err="1"/>
              <a:t>r</a:t>
            </a:r>
            <a:r>
              <a:rPr lang="en-US" sz="2100" dirty="0"/>
              <a:t> </a:t>
            </a:r>
            <a:r>
              <a:rPr lang="en-US" sz="2100" dirty="0" err="1"/>
              <a:t>vs</a:t>
            </a:r>
            <a:r>
              <a:rPr lang="en-US" sz="2100" dirty="0"/>
              <a:t> y</a:t>
            </a:r>
            <a:r>
              <a:rPr lang="en-US" sz="2100" baseline="32000" dirty="0"/>
              <a:t>2</a:t>
            </a:r>
            <a:r>
              <a:rPr lang="en-US" sz="2100" dirty="0"/>
              <a:t>/Y</a:t>
            </a:r>
            <a:r>
              <a:rPr lang="en-US" sz="2100" baseline="32000" dirty="0"/>
              <a:t>+</a:t>
            </a:r>
            <a:r>
              <a:rPr lang="en-US" sz="2100" dirty="0"/>
              <a:t> with y-axis</a:t>
            </a:r>
          </a:p>
        </p:txBody>
      </p:sp>
      <p:grpSp>
        <p:nvGrpSpPr>
          <p:cNvPr id="41993" name="Group 9"/>
          <p:cNvGrpSpPr>
            <a:grpSpLocks/>
          </p:cNvGrpSpPr>
          <p:nvPr/>
        </p:nvGrpSpPr>
        <p:grpSpPr bwMode="auto">
          <a:xfrm>
            <a:off x="622300" y="800100"/>
            <a:ext cx="7262813" cy="1663700"/>
            <a:chOff x="0" y="0"/>
            <a:chExt cx="4575" cy="1048"/>
          </a:xfrm>
        </p:grpSpPr>
        <p:pic>
          <p:nvPicPr>
            <p:cNvPr id="4198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8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989" name="Rectangle 5"/>
            <p:cNvSpPr>
              <a:spLocks/>
            </p:cNvSpPr>
            <p:nvPr/>
          </p:nvSpPr>
          <p:spPr bwMode="auto">
            <a:xfrm>
              <a:off x="993" y="692"/>
              <a:ext cx="1619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700" dirty="0" err="1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quark+anti-quark</a:t>
              </a:r>
              <a:endParaRPr lang="en-US" sz="17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  <a:p>
              <a:pPr marL="39688"/>
              <a:r>
                <a:rPr lang="en-US" sz="1700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momentum distributions</a:t>
              </a:r>
            </a:p>
          </p:txBody>
        </p:sp>
        <p:sp>
          <p:nvSpPr>
            <p:cNvPr id="41990" name="Rectangle 6"/>
            <p:cNvSpPr>
              <a:spLocks/>
            </p:cNvSpPr>
            <p:nvPr/>
          </p:nvSpPr>
          <p:spPr bwMode="auto">
            <a:xfrm>
              <a:off x="3263" y="693"/>
              <a:ext cx="1312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dirty="0">
                  <a:solidFill>
                    <a:srgbClr val="FF0000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gluon momentum distribution</a:t>
              </a:r>
            </a:p>
          </p:txBody>
        </p:sp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 rot="10800000" flipH="1">
              <a:off x="2174" y="418"/>
              <a:ext cx="362" cy="311"/>
            </a:xfrm>
            <a:prstGeom prst="line">
              <a:avLst/>
            </a:prstGeom>
            <a:noFill/>
            <a:ln w="31750" cap="flat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n w="28575" cmpd="sng">
                  <a:solidFill>
                    <a:srgbClr val="0000FF"/>
                  </a:solidFill>
                </a:ln>
              </a:endParaRPr>
            </a:p>
          </p:txBody>
        </p:sp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 rot="10800000">
              <a:off x="3695" y="363"/>
              <a:ext cx="184" cy="301"/>
            </a:xfrm>
            <a:prstGeom prst="line">
              <a:avLst/>
            </a:prstGeom>
            <a:noFill/>
            <a:ln w="3175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1996" name="Group 12"/>
          <p:cNvGrpSpPr>
            <a:grpSpLocks/>
          </p:cNvGrpSpPr>
          <p:nvPr/>
        </p:nvGrpSpPr>
        <p:grpSpPr bwMode="auto">
          <a:xfrm>
            <a:off x="419100" y="2730500"/>
            <a:ext cx="8382000" cy="1803400"/>
            <a:chOff x="0" y="0"/>
            <a:chExt cx="5280" cy="1136"/>
          </a:xfrm>
        </p:grpSpPr>
        <p:pic>
          <p:nvPicPr>
            <p:cNvPr id="4199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333"/>
              <a:ext cx="5272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995" name="Rectangle 11"/>
            <p:cNvSpPr>
              <a:spLocks/>
            </p:cNvSpPr>
            <p:nvPr/>
          </p:nvSpPr>
          <p:spPr bwMode="auto">
            <a:xfrm>
              <a:off x="0" y="0"/>
              <a:ext cx="278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In practice use reduced cross-section: </a:t>
              </a:r>
            </a:p>
          </p:txBody>
        </p:sp>
      </p:grpSp>
      <p:grpSp>
        <p:nvGrpSpPr>
          <p:cNvPr id="42008" name="Group 24"/>
          <p:cNvGrpSpPr>
            <a:grpSpLocks/>
          </p:cNvGrpSpPr>
          <p:nvPr/>
        </p:nvGrpSpPr>
        <p:grpSpPr bwMode="auto">
          <a:xfrm>
            <a:off x="5528734" y="4480983"/>
            <a:ext cx="3140075" cy="1841500"/>
            <a:chOff x="0" y="0"/>
            <a:chExt cx="1978" cy="1160"/>
          </a:xfrm>
        </p:grpSpPr>
        <p:grpSp>
          <p:nvGrpSpPr>
            <p:cNvPr id="42006" name="Group 22"/>
            <p:cNvGrpSpPr>
              <a:grpSpLocks/>
            </p:cNvGrpSpPr>
            <p:nvPr/>
          </p:nvGrpSpPr>
          <p:grpSpPr bwMode="auto">
            <a:xfrm>
              <a:off x="0" y="0"/>
              <a:ext cx="1978" cy="1104"/>
              <a:chOff x="0" y="0"/>
              <a:chExt cx="1978" cy="1104"/>
            </a:xfrm>
          </p:grpSpPr>
          <p:grpSp>
            <p:nvGrpSpPr>
              <p:cNvPr id="42000" name="Group 16"/>
              <p:cNvGrpSpPr>
                <a:grpSpLocks/>
              </p:cNvGrpSpPr>
              <p:nvPr/>
            </p:nvGrpSpPr>
            <p:grpSpPr bwMode="auto">
              <a:xfrm>
                <a:off x="264" y="72"/>
                <a:ext cx="1262" cy="915"/>
                <a:chOff x="0" y="0"/>
                <a:chExt cx="1262" cy="915"/>
              </a:xfrm>
            </p:grpSpPr>
            <p:sp>
              <p:nvSpPr>
                <p:cNvPr id="4199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0" cy="915"/>
                </a:xfrm>
                <a:prstGeom prst="line">
                  <a:avLst/>
                </a:prstGeom>
                <a:noFill/>
                <a:ln w="19050" cap="flat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1999" name="Line 15"/>
                <p:cNvSpPr>
                  <a:spLocks noChangeShapeType="1"/>
                </p:cNvSpPr>
                <p:nvPr/>
              </p:nvSpPr>
              <p:spPr bwMode="auto">
                <a:xfrm rot="10800000">
                  <a:off x="0" y="915"/>
                  <a:ext cx="1262" cy="0"/>
                </a:xfrm>
                <a:prstGeom prst="line">
                  <a:avLst/>
                </a:prstGeom>
                <a:noFill/>
                <a:ln w="19050" cap="flat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2001" name="Rectangle 17"/>
              <p:cNvSpPr>
                <a:spLocks/>
              </p:cNvSpPr>
              <p:nvPr/>
            </p:nvSpPr>
            <p:spPr bwMode="auto">
              <a:xfrm>
                <a:off x="1536" y="856"/>
                <a:ext cx="442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1275" bIns="0">
                <a:spAutoFit/>
              </a:bodyPr>
              <a:lstStyle/>
              <a:p>
                <a:pPr marL="0" lvl="1">
                  <a:spcBef>
                    <a:spcPts val="450"/>
                  </a:spcBef>
                </a:pPr>
                <a:r>
                  <a:rPr lang="en-US" sz="21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y</a:t>
                </a:r>
                <a:r>
                  <a:rPr lang="en-US" sz="2100" baseline="3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2</a:t>
                </a:r>
                <a:r>
                  <a:rPr lang="en-US" sz="21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/Y</a:t>
                </a:r>
                <a:r>
                  <a:rPr lang="en-US" sz="2100" baseline="3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+</a:t>
                </a:r>
              </a:p>
            </p:txBody>
          </p:sp>
          <p:sp>
            <p:nvSpPr>
              <p:cNvPr id="42002" name="Rectangle 18"/>
              <p:cNvSpPr>
                <a:spLocks/>
              </p:cNvSpPr>
              <p:nvPr/>
            </p:nvSpPr>
            <p:spPr bwMode="auto">
              <a:xfrm>
                <a:off x="0" y="0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1275" bIns="0">
                <a:spAutoFit/>
              </a:bodyPr>
              <a:lstStyle/>
              <a:p>
                <a:pPr marL="0" lvl="1">
                  <a:spcBef>
                    <a:spcPts val="450"/>
                  </a:spcBef>
                </a:pPr>
                <a:r>
                  <a:rPr lang="en-US" sz="21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σ</a:t>
                </a:r>
                <a:r>
                  <a:rPr lang="en-US" sz="2100" baseline="-6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r</a:t>
                </a:r>
              </a:p>
            </p:txBody>
          </p:sp>
          <p:sp>
            <p:nvSpPr>
              <p:cNvPr id="42003" name="Line 19"/>
              <p:cNvSpPr>
                <a:spLocks noChangeShapeType="1"/>
              </p:cNvSpPr>
              <p:nvPr/>
            </p:nvSpPr>
            <p:spPr bwMode="auto">
              <a:xfrm>
                <a:off x="264" y="328"/>
                <a:ext cx="974" cy="542"/>
              </a:xfrm>
              <a:prstGeom prst="line">
                <a:avLst/>
              </a:prstGeom>
              <a:noFill/>
              <a:ln w="12700" cap="flat">
                <a:solidFill>
                  <a:srgbClr val="D90B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04" name="Oval 20"/>
              <p:cNvSpPr>
                <a:spLocks/>
              </p:cNvSpPr>
              <p:nvPr/>
            </p:nvSpPr>
            <p:spPr bwMode="auto">
              <a:xfrm>
                <a:off x="432" y="40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005" name="Oval 21"/>
              <p:cNvSpPr>
                <a:spLocks/>
              </p:cNvSpPr>
              <p:nvPr/>
            </p:nvSpPr>
            <p:spPr bwMode="auto">
              <a:xfrm>
                <a:off x="1000" y="7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2007" name="Rectangle 23"/>
            <p:cNvSpPr>
              <a:spLocks/>
            </p:cNvSpPr>
            <p:nvPr/>
          </p:nvSpPr>
          <p:spPr bwMode="auto">
            <a:xfrm>
              <a:off x="183" y="976"/>
              <a:ext cx="15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3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0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336800"/>
            <a:ext cx="4802187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" y="2436283"/>
            <a:ext cx="49149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/>
              <a:t>Measuring F</a:t>
            </a:r>
            <a:r>
              <a:rPr lang="en-US" baseline="-6000"/>
              <a:t>L</a:t>
            </a:r>
            <a:r>
              <a:rPr lang="en-US"/>
              <a:t> with the EIC (II)</a:t>
            </a: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184944" y="802217"/>
            <a:ext cx="88630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In order to extract F</a:t>
            </a:r>
            <a:r>
              <a:rPr lang="en-US" baseline="-29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one needs 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at least two measurements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of the inclusive cross section with </a:t>
            </a:r>
            <a:r>
              <a:rPr lang="ja-JP" alt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“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wide</a:t>
            </a:r>
            <a:r>
              <a:rPr lang="ja-JP" alt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”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span in inelasticity parameter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y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 (Q</a:t>
            </a:r>
            <a:r>
              <a:rPr lang="en-US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=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sxy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</a:t>
            </a:r>
          </a:p>
        </p:txBody>
      </p:sp>
      <p:sp>
        <p:nvSpPr>
          <p:cNvPr id="44039" name="Rectangle 7"/>
          <p:cNvSpPr>
            <a:spLocks/>
          </p:cNvSpPr>
          <p:nvPr/>
        </p:nvSpPr>
        <p:spPr bwMode="auto">
          <a:xfrm>
            <a:off x="221191" y="1430866"/>
            <a:ext cx="648864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F</a:t>
            </a:r>
            <a:r>
              <a:rPr lang="en-US" sz="2000" baseline="-280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</a:t>
            </a:r>
            <a:r>
              <a:rPr lang="en-US" sz="20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2000" dirty="0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requires runs </a:t>
            </a:r>
            <a:r>
              <a:rPr lang="en-US" sz="20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at various √s </a:t>
            </a:r>
            <a:r>
              <a:rPr lang="en-US" sz="20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⇒ </a:t>
            </a:r>
            <a:r>
              <a:rPr lang="en-US" sz="20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longer program</a:t>
            </a:r>
          </a:p>
        </p:txBody>
      </p:sp>
      <p:sp>
        <p:nvSpPr>
          <p:cNvPr id="44040" name="Rectangle 8"/>
          <p:cNvSpPr>
            <a:spLocks/>
          </p:cNvSpPr>
          <p:nvPr/>
        </p:nvSpPr>
        <p:spPr bwMode="auto">
          <a:xfrm>
            <a:off x="5245100" y="2336800"/>
            <a:ext cx="38989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Need sufficient lever arm in y</a:t>
            </a:r>
            <a:r>
              <a:rPr lang="en-US" sz="2100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sz="2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/Y</a:t>
            </a:r>
            <a:r>
              <a:rPr lang="en-US" sz="2100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+</a:t>
            </a:r>
          </a:p>
          <a:p>
            <a:pPr marL="39688"/>
            <a:r>
              <a:rPr lang="en-US" sz="21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Limits on y</a:t>
            </a:r>
            <a:r>
              <a:rPr lang="en-US" sz="2100" baseline="3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sz="21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/Y</a:t>
            </a:r>
            <a:r>
              <a:rPr lang="en-US" sz="2100" baseline="3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+</a:t>
            </a:r>
            <a:r>
              <a:rPr lang="en-US" sz="21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:</a:t>
            </a:r>
          </a:p>
          <a:p>
            <a:pPr marL="39688"/>
            <a:r>
              <a:rPr lang="en-US" sz="2100" dirty="0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At </a:t>
            </a:r>
            <a:r>
              <a:rPr lang="en-US" sz="21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small y: </a:t>
            </a:r>
          </a:p>
          <a:p>
            <a:pPr marL="39688"/>
            <a:r>
              <a:rPr lang="en-US" sz="2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detector resolution for </a:t>
            </a:r>
            <a:r>
              <a:rPr lang="en-US" sz="21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</a:t>
            </a:r>
            <a:r>
              <a:rPr lang="ja-JP" altLang="en-US" sz="21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endParaRPr lang="en-US" altLang="ja-JP" sz="21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sz="2100" dirty="0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At </a:t>
            </a:r>
            <a:r>
              <a:rPr lang="en-US" sz="21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large y: </a:t>
            </a:r>
          </a:p>
          <a:p>
            <a:pPr marL="39688"/>
            <a:r>
              <a:rPr lang="en-US" sz="21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radiative</a:t>
            </a:r>
            <a:r>
              <a:rPr lang="en-US" sz="2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corrections and charge </a:t>
            </a:r>
            <a:r>
              <a:rPr lang="en-US" sz="21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symmetric background</a:t>
            </a:r>
            <a:endParaRPr lang="en-US" sz="21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47704" y="2388640"/>
            <a:ext cx="3996296" cy="3146443"/>
            <a:chOff x="5147704" y="2388640"/>
            <a:chExt cx="3996296" cy="3146443"/>
          </a:xfrm>
        </p:grpSpPr>
        <p:sp>
          <p:nvSpPr>
            <p:cNvPr id="44042" name="Rectangle 10"/>
            <p:cNvSpPr>
              <a:spLocks/>
            </p:cNvSpPr>
            <p:nvPr/>
          </p:nvSpPr>
          <p:spPr bwMode="auto">
            <a:xfrm>
              <a:off x="5331834" y="2504029"/>
              <a:ext cx="3769783" cy="269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u="sng" dirty="0" smtClean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EIC </a:t>
              </a:r>
              <a:r>
                <a:rPr lang="en-US" u="sng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studies</a:t>
              </a:r>
              <a:r>
                <a:rPr lang="en-US" u="sng" dirty="0" smtClean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:</a:t>
              </a:r>
            </a:p>
            <a:p>
              <a:pPr marL="39688"/>
              <a:endParaRPr lang="en-US" u="sng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  <a:p>
              <a:pPr marL="325438" indent="-285750">
                <a:buClr>
                  <a:srgbClr val="0000FF"/>
                </a:buClr>
                <a:buSzPct val="125000"/>
                <a:buFont typeface="Wingdings" charset="2"/>
                <a:buChar char="§"/>
              </a:pPr>
              <a:r>
                <a: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Statistical </a:t>
              </a:r>
              <a:r>
                <a:rPr lang="en-US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error </a:t>
              </a:r>
              <a:r>
                <a: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is negligible </a:t>
              </a:r>
            </a:p>
            <a:p>
              <a:pPr marL="39688">
                <a:buClr>
                  <a:srgbClr val="0000FF"/>
                </a:buClr>
                <a:buSzPct val="125000"/>
              </a:pPr>
              <a:r>
                <a:rPr lang="en-US" dirty="0" smtClean="0"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   </a:t>
              </a:r>
              <a:r>
                <a: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in </a:t>
              </a:r>
              <a:r>
                <a:rPr lang="en-US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essentially whole range</a:t>
              </a:r>
            </a:p>
            <a:p>
              <a:pPr marL="325438" indent="-285750">
                <a:buClr>
                  <a:srgbClr val="0000FF"/>
                </a:buClr>
                <a:buSzPct val="125000"/>
                <a:buFont typeface="Wingdings" charset="2"/>
                <a:buChar char="§"/>
              </a:pPr>
              <a:r>
                <a: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Systematical </a:t>
              </a:r>
              <a:r>
                <a:rPr lang="en-US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Error</a:t>
              </a:r>
            </a:p>
            <a:p>
              <a:pPr marL="382588" indent="-342900">
                <a:buClr>
                  <a:srgbClr val="0000FF"/>
                </a:buClr>
                <a:buSzPct val="100000"/>
                <a:buFont typeface="Wingdings" charset="2"/>
                <a:buChar char="Ø"/>
              </a:pPr>
              <a:r>
                <a: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Calibration</a:t>
              </a:r>
              <a:endPara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  <a:p>
              <a:pPr marL="382588" indent="-342900">
                <a:buClr>
                  <a:srgbClr val="0000FF"/>
                </a:buClr>
                <a:buSzPct val="100000"/>
                <a:buFont typeface="Wingdings" charset="2"/>
                <a:buChar char="Ø"/>
              </a:pPr>
              <a:r>
                <a: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Normalization</a:t>
              </a:r>
              <a:endPara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  <a:p>
              <a:pPr marL="382588" indent="-342900">
                <a:buClr>
                  <a:srgbClr val="0000FF"/>
                </a:buClr>
                <a:buSzPct val="100000"/>
                <a:buFont typeface="Wingdings" charset="2"/>
                <a:buChar char="Ø"/>
              </a:pPr>
              <a:r>
                <a: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Experiment</a:t>
              </a:r>
              <a:endPara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  <a:p>
              <a:pPr marL="382588" indent="-342900">
                <a:buClr>
                  <a:srgbClr val="0000FF"/>
                </a:buClr>
                <a:buSzPct val="100000"/>
                <a:buFont typeface="Wingdings" charset="2"/>
                <a:buChar char="Ø"/>
              </a:pPr>
              <a:r>
                <a:rPr lang="en-US" dirty="0" err="1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Radiative</a:t>
              </a:r>
              <a:r>
                <a: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Corrections</a:t>
              </a:r>
            </a:p>
          </p:txBody>
        </p:sp>
        <p:pic>
          <p:nvPicPr>
            <p:cNvPr id="44043" name="Picture 1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704" y="2388640"/>
              <a:ext cx="3996296" cy="314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rIns="133350"/>
          <a:lstStyle/>
          <a:p>
            <a:r>
              <a:rPr lang="en-US" cap="none" dirty="0">
                <a:latin typeface="Comic Sans MS"/>
                <a:cs typeface="Comic Sans MS"/>
                <a:sym typeface="Arial Italic" charset="0"/>
              </a:rPr>
              <a:t>h</a:t>
            </a:r>
            <a:r>
              <a:rPr lang="en-US" cap="none" dirty="0">
                <a:latin typeface="Comic Sans MS"/>
                <a:cs typeface="Comic Sans MS"/>
              </a:rPr>
              <a:t>-</a:t>
            </a:r>
            <a:r>
              <a:rPr lang="en-US" cap="none" dirty="0">
                <a:latin typeface="Comic Sans MS"/>
                <a:cs typeface="Comic Sans MS"/>
                <a:sym typeface="Arial Italic" charset="0"/>
              </a:rPr>
              <a:t>h</a:t>
            </a:r>
            <a:r>
              <a:rPr lang="en-US" dirty="0"/>
              <a:t> Forward Correlation in </a:t>
            </a:r>
            <a:r>
              <a:rPr lang="en-US" cap="none" dirty="0"/>
              <a:t>p(d</a:t>
            </a:r>
            <a:r>
              <a:rPr lang="en-US" dirty="0"/>
              <a:t>)A at RHIC</a:t>
            </a:r>
          </a:p>
        </p:txBody>
      </p:sp>
      <p:sp>
        <p:nvSpPr>
          <p:cNvPr id="7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7550-F2AA-A540-81AD-9119D45AEF5F}" type="slidenum">
              <a:rPr lang="en-US"/>
              <a:pPr/>
              <a:t>43</a:t>
            </a:fld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4221163"/>
            <a:ext cx="8763000" cy="1866900"/>
          </a:xfrm>
          <a:ln/>
        </p:spPr>
        <p:txBody>
          <a:bodyPr rIns="133350"/>
          <a:lstStyle/>
          <a:p>
            <a:pPr marL="508000" lvl="1"/>
            <a:r>
              <a:rPr lang="en-US" dirty="0">
                <a:latin typeface="Comic Sans MS"/>
                <a:cs typeface="Comic Sans MS"/>
              </a:rPr>
              <a:t>Small-x evolution ↔ multiple emissions</a:t>
            </a:r>
          </a:p>
          <a:p>
            <a:pPr marL="508000" lvl="1"/>
            <a:r>
              <a:rPr lang="en-US" dirty="0">
                <a:latin typeface="Comic Sans MS"/>
                <a:cs typeface="Comic Sans MS"/>
              </a:rPr>
              <a:t>Multiple emissions → broadening</a:t>
            </a:r>
          </a:p>
          <a:p>
            <a:pPr marL="508000" lvl="1"/>
            <a:r>
              <a:rPr lang="en-US" dirty="0">
                <a:latin typeface="Comic Sans MS"/>
                <a:cs typeface="Comic Sans MS"/>
              </a:rPr>
              <a:t>Back-to-back jets (here leading hadrons) may get broadening in </a:t>
            </a:r>
            <a:r>
              <a:rPr lang="en-US" dirty="0" err="1">
                <a:latin typeface="Comic Sans MS"/>
                <a:cs typeface="Comic Sans MS"/>
              </a:rPr>
              <a:t>p</a:t>
            </a:r>
            <a:r>
              <a:rPr lang="en-US" baseline="-6000" dirty="0" err="1">
                <a:latin typeface="Comic Sans MS"/>
                <a:cs typeface="Comic Sans MS"/>
              </a:rPr>
              <a:t>T</a:t>
            </a:r>
            <a:r>
              <a:rPr lang="en-US" dirty="0">
                <a:latin typeface="Comic Sans MS"/>
                <a:cs typeface="Comic Sans MS"/>
              </a:rPr>
              <a:t> with a spread of the order of Q</a:t>
            </a:r>
            <a:r>
              <a:rPr lang="en-US" baseline="-6000" dirty="0">
                <a:latin typeface="Comic Sans MS"/>
                <a:cs typeface="Comic Sans MS"/>
              </a:rPr>
              <a:t>S</a:t>
            </a: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1566863" y="1546225"/>
            <a:ext cx="1870075" cy="931863"/>
            <a:chOff x="0" y="0"/>
            <a:chExt cx="1178" cy="587"/>
          </a:xfrm>
        </p:grpSpPr>
        <p:pic>
          <p:nvPicPr>
            <p:cNvPr id="4710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0766">
              <a:off x="10" y="5"/>
              <a:ext cx="31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7106" name="Line 2"/>
            <p:cNvSpPr>
              <a:spLocks noChangeShapeType="1"/>
            </p:cNvSpPr>
            <p:nvPr/>
          </p:nvSpPr>
          <p:spPr bwMode="auto">
            <a:xfrm>
              <a:off x="322" y="295"/>
              <a:ext cx="856" cy="0"/>
            </a:xfrm>
            <a:prstGeom prst="line">
              <a:avLst/>
            </a:prstGeom>
            <a:noFill/>
            <a:ln w="381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07" name="Rectangle 3"/>
            <p:cNvSpPr>
              <a:spLocks/>
            </p:cNvSpPr>
            <p:nvPr/>
          </p:nvSpPr>
          <p:spPr bwMode="auto">
            <a:xfrm>
              <a:off x="644" y="41"/>
              <a:ext cx="22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A</a:t>
              </a:r>
            </a:p>
          </p:txBody>
        </p:sp>
      </p:grp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338138" y="2014538"/>
            <a:ext cx="1227137" cy="0"/>
          </a:xfrm>
          <a:prstGeom prst="line">
            <a:avLst/>
          </a:prstGeom>
          <a:noFill/>
          <a:ln w="381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H="1">
            <a:off x="1671638" y="1346200"/>
            <a:ext cx="1604962" cy="630238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4" name="Rectangle 10"/>
          <p:cNvSpPr>
            <a:spLocks/>
          </p:cNvSpPr>
          <p:nvPr/>
        </p:nvSpPr>
        <p:spPr bwMode="auto">
          <a:xfrm>
            <a:off x="774700" y="1498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grpSp>
        <p:nvGrpSpPr>
          <p:cNvPr id="47117" name="Group 13"/>
          <p:cNvGrpSpPr>
            <a:grpSpLocks/>
          </p:cNvGrpSpPr>
          <p:nvPr/>
        </p:nvGrpSpPr>
        <p:grpSpPr bwMode="auto">
          <a:xfrm>
            <a:off x="1800225" y="1549400"/>
            <a:ext cx="1357313" cy="465138"/>
            <a:chOff x="0" y="0"/>
            <a:chExt cx="855" cy="293"/>
          </a:xfrm>
        </p:grpSpPr>
        <p:sp>
          <p:nvSpPr>
            <p:cNvPr id="47115" name="Line 11"/>
            <p:cNvSpPr>
              <a:spLocks noChangeShapeType="1"/>
            </p:cNvSpPr>
            <p:nvPr/>
          </p:nvSpPr>
          <p:spPr bwMode="auto">
            <a:xfrm>
              <a:off x="0" y="293"/>
              <a:ext cx="855" cy="0"/>
            </a:xfrm>
            <a:prstGeom prst="line">
              <a:avLst/>
            </a:prstGeom>
            <a:noFill/>
            <a:ln w="381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16" name="Rectangle 12"/>
            <p:cNvSpPr>
              <a:spLocks/>
            </p:cNvSpPr>
            <p:nvPr/>
          </p:nvSpPr>
          <p:spPr bwMode="auto">
            <a:xfrm>
              <a:off x="449" y="0"/>
              <a:ext cx="205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p</a:t>
              </a:r>
            </a:p>
          </p:txBody>
        </p:sp>
      </p:grpSp>
      <p:sp>
        <p:nvSpPr>
          <p:cNvPr id="47118" name="Rectangle 14"/>
          <p:cNvSpPr>
            <a:spLocks/>
          </p:cNvSpPr>
          <p:nvPr/>
        </p:nvSpPr>
        <p:spPr bwMode="auto">
          <a:xfrm>
            <a:off x="3390900" y="1168400"/>
            <a:ext cx="271986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90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large-x</a:t>
            </a:r>
            <a:r>
              <a:rPr lang="en-US" sz="1900" baseline="-600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1</a:t>
            </a:r>
            <a:r>
              <a:rPr lang="en-US" sz="190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(q dominated)</a:t>
            </a:r>
          </a:p>
        </p:txBody>
      </p:sp>
      <p:sp>
        <p:nvSpPr>
          <p:cNvPr id="47119" name="Rectangle 15"/>
          <p:cNvSpPr>
            <a:spLocks/>
          </p:cNvSpPr>
          <p:nvPr/>
        </p:nvSpPr>
        <p:spPr bwMode="auto">
          <a:xfrm>
            <a:off x="3403600" y="2387600"/>
            <a:ext cx="249929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9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low-x</a:t>
            </a:r>
            <a:r>
              <a:rPr lang="en-US" sz="1900" baseline="-6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sz="19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(g dominated)</a:t>
            </a:r>
          </a:p>
        </p:txBody>
      </p:sp>
      <p:sp>
        <p:nvSpPr>
          <p:cNvPr id="47120" name="Rectangle 16"/>
          <p:cNvSpPr>
            <a:spLocks/>
          </p:cNvSpPr>
          <p:nvPr/>
        </p:nvSpPr>
        <p:spPr bwMode="auto">
          <a:xfrm>
            <a:off x="977900" y="774700"/>
            <a:ext cx="14239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side-view</a:t>
            </a:r>
          </a:p>
        </p:txBody>
      </p:sp>
      <p:sp>
        <p:nvSpPr>
          <p:cNvPr id="47121" name="Rectangle 17"/>
          <p:cNvSpPr>
            <a:spLocks/>
          </p:cNvSpPr>
          <p:nvPr/>
        </p:nvSpPr>
        <p:spPr bwMode="auto">
          <a:xfrm>
            <a:off x="6692900" y="774700"/>
            <a:ext cx="16271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beam-view</a:t>
            </a: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rot="10800000" flipH="1">
            <a:off x="6813550" y="2055813"/>
            <a:ext cx="671513" cy="530225"/>
          </a:xfrm>
          <a:prstGeom prst="line">
            <a:avLst/>
          </a:prstGeom>
          <a:noFill/>
          <a:ln w="25400" cap="flat">
            <a:solidFill>
              <a:srgbClr val="290082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H="1">
            <a:off x="7497763" y="1423988"/>
            <a:ext cx="796925" cy="619125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7126" name="Group 22"/>
          <p:cNvGrpSpPr>
            <a:grpSpLocks/>
          </p:cNvGrpSpPr>
          <p:nvPr/>
        </p:nvGrpSpPr>
        <p:grpSpPr bwMode="auto">
          <a:xfrm>
            <a:off x="7010400" y="1536700"/>
            <a:ext cx="1016000" cy="1016000"/>
            <a:chOff x="0" y="0"/>
            <a:chExt cx="640" cy="640"/>
          </a:xfrm>
        </p:grpSpPr>
        <p:sp>
          <p:nvSpPr>
            <p:cNvPr id="47124" name="Oval 20"/>
            <p:cNvSpPr>
              <a:spLocks/>
            </p:cNvSpPr>
            <p:nvPr/>
          </p:nvSpPr>
          <p:spPr bwMode="auto">
            <a:xfrm>
              <a:off x="0" y="0"/>
              <a:ext cx="640" cy="640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25" name="Oval 21"/>
            <p:cNvSpPr>
              <a:spLocks/>
            </p:cNvSpPr>
            <p:nvPr/>
          </p:nvSpPr>
          <p:spPr bwMode="auto">
            <a:xfrm>
              <a:off x="288" y="288"/>
              <a:ext cx="64" cy="64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7127" name="Freeform 23"/>
          <p:cNvSpPr>
            <a:spLocks/>
          </p:cNvSpPr>
          <p:nvPr/>
        </p:nvSpPr>
        <p:spPr bwMode="auto">
          <a:xfrm rot="215653">
            <a:off x="7294563" y="1839913"/>
            <a:ext cx="509587" cy="488950"/>
          </a:xfrm>
          <a:custGeom>
            <a:avLst/>
            <a:gdLst>
              <a:gd name="T0" fmla="*/ 15632 w 18128"/>
              <a:gd name="T1" fmla="*/ 0 h 15887"/>
              <a:gd name="T2" fmla="*/ 0 w 18128"/>
              <a:gd name="T3" fmla="*/ 13793 h 158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128" h="15887">
                <a:moveTo>
                  <a:pt x="15632" y="0"/>
                </a:moveTo>
                <a:cubicBezTo>
                  <a:pt x="21600" y="5465"/>
                  <a:pt x="17053" y="21600"/>
                  <a:pt x="0" y="13793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8" name="Rectangle 24"/>
          <p:cNvSpPr>
            <a:spLocks/>
          </p:cNvSpPr>
          <p:nvPr/>
        </p:nvSpPr>
        <p:spPr bwMode="auto">
          <a:xfrm>
            <a:off x="7442200" y="1968500"/>
            <a:ext cx="320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π</a:t>
            </a:r>
          </a:p>
        </p:txBody>
      </p:sp>
      <p:sp>
        <p:nvSpPr>
          <p:cNvPr id="47129" name="Rectangle 25"/>
          <p:cNvSpPr>
            <a:spLocks/>
          </p:cNvSpPr>
          <p:nvPr/>
        </p:nvSpPr>
        <p:spPr bwMode="auto">
          <a:xfrm>
            <a:off x="279400" y="3111500"/>
            <a:ext cx="34925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Low gluon density (</a:t>
            </a:r>
            <a:r>
              <a:rPr lang="en-US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pp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):</a:t>
            </a:r>
          </a:p>
          <a:p>
            <a:pPr marL="39688"/>
            <a:r>
              <a:rPr lang="en-US" sz="19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pQCD</a:t>
            </a:r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predicts 2→2 process </a:t>
            </a:r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⇒</a:t>
            </a:r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back-to-back di-jet</a:t>
            </a:r>
          </a:p>
        </p:txBody>
      </p:sp>
      <p:sp>
        <p:nvSpPr>
          <p:cNvPr id="47130" name="Line 26"/>
          <p:cNvSpPr>
            <a:spLocks noChangeShapeType="1"/>
          </p:cNvSpPr>
          <p:nvPr/>
        </p:nvSpPr>
        <p:spPr bwMode="auto">
          <a:xfrm rot="10800000">
            <a:off x="1684338" y="2065338"/>
            <a:ext cx="1638300" cy="487362"/>
          </a:xfrm>
          <a:prstGeom prst="line">
            <a:avLst/>
          </a:prstGeom>
          <a:noFill/>
          <a:ln w="25400" cap="flat">
            <a:solidFill>
              <a:srgbClr val="290082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7169" name="Group 65"/>
          <p:cNvGrpSpPr>
            <a:grpSpLocks/>
          </p:cNvGrpSpPr>
          <p:nvPr/>
        </p:nvGrpSpPr>
        <p:grpSpPr bwMode="auto">
          <a:xfrm>
            <a:off x="1677988" y="2044700"/>
            <a:ext cx="835025" cy="585788"/>
            <a:chOff x="0" y="0"/>
            <a:chExt cx="526" cy="369"/>
          </a:xfrm>
        </p:grpSpPr>
        <p:grpSp>
          <p:nvGrpSpPr>
            <p:cNvPr id="47167" name="Group 63"/>
            <p:cNvGrpSpPr>
              <a:grpSpLocks/>
            </p:cNvGrpSpPr>
            <p:nvPr/>
          </p:nvGrpSpPr>
          <p:grpSpPr bwMode="auto">
            <a:xfrm>
              <a:off x="0" y="0"/>
              <a:ext cx="526" cy="369"/>
              <a:chOff x="0" y="0"/>
              <a:chExt cx="526" cy="369"/>
            </a:xfrm>
          </p:grpSpPr>
          <p:sp>
            <p:nvSpPr>
              <p:cNvPr id="47131" name="Line 27"/>
              <p:cNvSpPr>
                <a:spLocks noChangeShapeType="1"/>
              </p:cNvSpPr>
              <p:nvPr/>
            </p:nvSpPr>
            <p:spPr bwMode="auto">
              <a:xfrm rot="10800000">
                <a:off x="12" y="13"/>
                <a:ext cx="364" cy="160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47142" name="Group 38"/>
              <p:cNvGrpSpPr>
                <a:grpSpLocks/>
              </p:cNvGrpSpPr>
              <p:nvPr/>
            </p:nvGrpSpPr>
            <p:grpSpPr bwMode="auto">
              <a:xfrm rot="-7463806">
                <a:off x="100" y="139"/>
                <a:ext cx="200" cy="63"/>
                <a:chOff x="0" y="0"/>
                <a:chExt cx="200" cy="62"/>
              </a:xfrm>
            </p:grpSpPr>
            <p:sp>
              <p:nvSpPr>
                <p:cNvPr id="47132" name="AutoShape 28"/>
                <p:cNvSpPr>
                  <a:spLocks/>
                </p:cNvSpPr>
                <p:nvPr/>
              </p:nvSpPr>
              <p:spPr bwMode="auto">
                <a:xfrm>
                  <a:off x="73" y="31"/>
                  <a:ext cx="56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7">
                      <a:moveTo>
                        <a:pt x="21547" y="55"/>
                      </a:moveTo>
                      <a:lnTo>
                        <a:pt x="21547" y="55"/>
                      </a:lnTo>
                      <a:cubicBezTo>
                        <a:pt x="21600" y="11792"/>
                        <a:pt x="16819" y="21392"/>
                        <a:pt x="10870" y="21496"/>
                      </a:cubicBezTo>
                      <a:cubicBezTo>
                        <a:pt x="4920" y="21600"/>
                        <a:pt x="53" y="12169"/>
                        <a:pt x="1" y="432"/>
                      </a:cubicBezTo>
                      <a:cubicBezTo>
                        <a:pt x="0" y="288"/>
                        <a:pt x="0" y="144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33" name="AutoShape 29"/>
                <p:cNvSpPr>
                  <a:spLocks/>
                </p:cNvSpPr>
                <p:nvPr/>
              </p:nvSpPr>
              <p:spPr bwMode="auto">
                <a:xfrm>
                  <a:off x="103" y="5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34" name="AutoShape 30"/>
                <p:cNvSpPr>
                  <a:spLocks/>
                </p:cNvSpPr>
                <p:nvPr/>
              </p:nvSpPr>
              <p:spPr bwMode="auto">
                <a:xfrm>
                  <a:off x="110" y="31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5">
                      <a:moveTo>
                        <a:pt x="21546" y="56"/>
                      </a:moveTo>
                      <a:lnTo>
                        <a:pt x="21546" y="56"/>
                      </a:lnTo>
                      <a:cubicBezTo>
                        <a:pt x="21600" y="11789"/>
                        <a:pt x="16821" y="21387"/>
                        <a:pt x="10871" y="21494"/>
                      </a:cubicBezTo>
                      <a:cubicBezTo>
                        <a:pt x="4921" y="21600"/>
                        <a:pt x="55" y="12175"/>
                        <a:pt x="1" y="442"/>
                      </a:cubicBezTo>
                      <a:cubicBezTo>
                        <a:pt x="0" y="294"/>
                        <a:pt x="0" y="147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35" name="AutoShape 31"/>
                <p:cNvSpPr>
                  <a:spLocks/>
                </p:cNvSpPr>
                <p:nvPr/>
              </p:nvSpPr>
              <p:spPr bwMode="auto">
                <a:xfrm>
                  <a:off x="140" y="4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36" name="AutoShape 32"/>
                <p:cNvSpPr>
                  <a:spLocks/>
                </p:cNvSpPr>
                <p:nvPr/>
              </p:nvSpPr>
              <p:spPr bwMode="auto">
                <a:xfrm>
                  <a:off x="143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1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37" name="AutoShape 33"/>
                <p:cNvSpPr>
                  <a:spLocks/>
                </p:cNvSpPr>
                <p:nvPr/>
              </p:nvSpPr>
              <p:spPr bwMode="auto">
                <a:xfrm>
                  <a:off x="33" y="32"/>
                  <a:ext cx="57" cy="2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38" h="21479">
                      <a:moveTo>
                        <a:pt x="21538" y="64"/>
                      </a:moveTo>
                      <a:lnTo>
                        <a:pt x="21538" y="64"/>
                      </a:lnTo>
                      <a:cubicBezTo>
                        <a:pt x="21600" y="11769"/>
                        <a:pt x="16829" y="21357"/>
                        <a:pt x="10881" y="21478"/>
                      </a:cubicBezTo>
                      <a:cubicBezTo>
                        <a:pt x="4934" y="21600"/>
                        <a:pt x="63" y="12210"/>
                        <a:pt x="1" y="505"/>
                      </a:cubicBezTo>
                      <a:cubicBezTo>
                        <a:pt x="0" y="337"/>
                        <a:pt x="0" y="168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38" name="AutoShape 34"/>
                <p:cNvSpPr>
                  <a:spLocks/>
                </p:cNvSpPr>
                <p:nvPr/>
              </p:nvSpPr>
              <p:spPr bwMode="auto">
                <a:xfrm>
                  <a:off x="73" y="0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39" name="AutoShape 35"/>
                <p:cNvSpPr>
                  <a:spLocks/>
                </p:cNvSpPr>
                <p:nvPr/>
              </p:nvSpPr>
              <p:spPr bwMode="auto">
                <a:xfrm>
                  <a:off x="3" y="31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7">
                      <a:moveTo>
                        <a:pt x="21547" y="55"/>
                      </a:moveTo>
                      <a:lnTo>
                        <a:pt x="21547" y="55"/>
                      </a:lnTo>
                      <a:cubicBezTo>
                        <a:pt x="21600" y="11792"/>
                        <a:pt x="16819" y="21392"/>
                        <a:pt x="10870" y="21496"/>
                      </a:cubicBezTo>
                      <a:cubicBezTo>
                        <a:pt x="4920" y="21600"/>
                        <a:pt x="53" y="12169"/>
                        <a:pt x="1" y="432"/>
                      </a:cubicBezTo>
                      <a:cubicBezTo>
                        <a:pt x="0" y="288"/>
                        <a:pt x="0" y="144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40" name="AutoShape 36"/>
                <p:cNvSpPr>
                  <a:spLocks/>
                </p:cNvSpPr>
                <p:nvPr/>
              </p:nvSpPr>
              <p:spPr bwMode="auto">
                <a:xfrm>
                  <a:off x="46" y="3"/>
                  <a:ext cx="22" cy="2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41" name="AutoShape 37"/>
                <p:cNvSpPr>
                  <a:spLocks/>
                </p:cNvSpPr>
                <p:nvPr/>
              </p:nvSpPr>
              <p:spPr bwMode="auto">
                <a:xfrm>
                  <a:off x="0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7153" name="Group 49"/>
              <p:cNvGrpSpPr>
                <a:grpSpLocks/>
              </p:cNvGrpSpPr>
              <p:nvPr/>
            </p:nvGrpSpPr>
            <p:grpSpPr bwMode="auto">
              <a:xfrm rot="3356602">
                <a:off x="-17" y="96"/>
                <a:ext cx="200" cy="64"/>
                <a:chOff x="0" y="0"/>
                <a:chExt cx="201" cy="64"/>
              </a:xfrm>
            </p:grpSpPr>
            <p:sp>
              <p:nvSpPr>
                <p:cNvPr id="47143" name="AutoShape 39"/>
                <p:cNvSpPr>
                  <a:spLocks/>
                </p:cNvSpPr>
                <p:nvPr/>
              </p:nvSpPr>
              <p:spPr bwMode="auto">
                <a:xfrm>
                  <a:off x="73" y="30"/>
                  <a:ext cx="56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44" name="AutoShape 40"/>
                <p:cNvSpPr>
                  <a:spLocks/>
                </p:cNvSpPr>
                <p:nvPr/>
              </p:nvSpPr>
              <p:spPr bwMode="auto">
                <a:xfrm>
                  <a:off x="104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45" name="AutoShape 41"/>
                <p:cNvSpPr>
                  <a:spLocks/>
                </p:cNvSpPr>
                <p:nvPr/>
              </p:nvSpPr>
              <p:spPr bwMode="auto">
                <a:xfrm>
                  <a:off x="111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5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8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46" name="AutoShape 42"/>
                <p:cNvSpPr>
                  <a:spLocks/>
                </p:cNvSpPr>
                <p:nvPr/>
              </p:nvSpPr>
              <p:spPr bwMode="auto">
                <a:xfrm>
                  <a:off x="142" y="2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47" name="AutoShape 43"/>
                <p:cNvSpPr>
                  <a:spLocks/>
                </p:cNvSpPr>
                <p:nvPr/>
              </p:nvSpPr>
              <p:spPr bwMode="auto">
                <a:xfrm>
                  <a:off x="144" y="29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4">
                      <a:moveTo>
                        <a:pt x="21546" y="56"/>
                      </a:moveTo>
                      <a:lnTo>
                        <a:pt x="21546" y="56"/>
                      </a:lnTo>
                      <a:cubicBezTo>
                        <a:pt x="21600" y="11789"/>
                        <a:pt x="16821" y="21387"/>
                        <a:pt x="10871" y="21493"/>
                      </a:cubicBezTo>
                      <a:cubicBezTo>
                        <a:pt x="4922" y="21600"/>
                        <a:pt x="55" y="12175"/>
                        <a:pt x="1" y="442"/>
                      </a:cubicBezTo>
                      <a:cubicBezTo>
                        <a:pt x="0" y="295"/>
                        <a:pt x="0" y="147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48" name="AutoShape 44"/>
                <p:cNvSpPr>
                  <a:spLocks/>
                </p:cNvSpPr>
                <p:nvPr/>
              </p:nvSpPr>
              <p:spPr bwMode="auto">
                <a:xfrm>
                  <a:off x="33" y="34"/>
                  <a:ext cx="58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3">
                      <a:moveTo>
                        <a:pt x="21545" y="57"/>
                      </a:moveTo>
                      <a:lnTo>
                        <a:pt x="21545" y="57"/>
                      </a:lnTo>
                      <a:cubicBezTo>
                        <a:pt x="21600" y="11788"/>
                        <a:pt x="16821" y="21385"/>
                        <a:pt x="10872" y="21492"/>
                      </a:cubicBezTo>
                      <a:cubicBezTo>
                        <a:pt x="4922" y="21600"/>
                        <a:pt x="55" y="12178"/>
                        <a:pt x="1" y="447"/>
                      </a:cubicBezTo>
                      <a:cubicBezTo>
                        <a:pt x="0" y="298"/>
                        <a:pt x="0" y="149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49" name="AutoShape 45"/>
                <p:cNvSpPr>
                  <a:spLocks/>
                </p:cNvSpPr>
                <p:nvPr/>
              </p:nvSpPr>
              <p:spPr bwMode="auto">
                <a:xfrm>
                  <a:off x="72" y="3"/>
                  <a:ext cx="22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50" name="AutoShape 46"/>
                <p:cNvSpPr>
                  <a:spLocks/>
                </p:cNvSpPr>
                <p:nvPr/>
              </p:nvSpPr>
              <p:spPr bwMode="auto">
                <a:xfrm>
                  <a:off x="4" y="28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51" name="AutoShape 47"/>
                <p:cNvSpPr>
                  <a:spLocks/>
                </p:cNvSpPr>
                <p:nvPr/>
              </p:nvSpPr>
              <p:spPr bwMode="auto">
                <a:xfrm>
                  <a:off x="36" y="7"/>
                  <a:ext cx="2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52" name="AutoShape 48"/>
                <p:cNvSpPr>
                  <a:spLocks/>
                </p:cNvSpPr>
                <p:nvPr/>
              </p:nvSpPr>
              <p:spPr bwMode="auto">
                <a:xfrm>
                  <a:off x="0" y="0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7164" name="Group 60"/>
              <p:cNvGrpSpPr>
                <a:grpSpLocks/>
              </p:cNvGrpSpPr>
              <p:nvPr/>
            </p:nvGrpSpPr>
            <p:grpSpPr bwMode="auto">
              <a:xfrm rot="-10373744">
                <a:off x="87" y="12"/>
                <a:ext cx="201" cy="63"/>
                <a:chOff x="0" y="0"/>
                <a:chExt cx="200" cy="62"/>
              </a:xfrm>
            </p:grpSpPr>
            <p:sp>
              <p:nvSpPr>
                <p:cNvPr id="47154" name="AutoShape 50"/>
                <p:cNvSpPr>
                  <a:spLocks/>
                </p:cNvSpPr>
                <p:nvPr/>
              </p:nvSpPr>
              <p:spPr bwMode="auto">
                <a:xfrm>
                  <a:off x="72" y="33"/>
                  <a:ext cx="57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3">
                      <a:moveTo>
                        <a:pt x="21545" y="57"/>
                      </a:moveTo>
                      <a:lnTo>
                        <a:pt x="21545" y="57"/>
                      </a:lnTo>
                      <a:cubicBezTo>
                        <a:pt x="21600" y="11788"/>
                        <a:pt x="16821" y="21385"/>
                        <a:pt x="10872" y="21492"/>
                      </a:cubicBezTo>
                      <a:cubicBezTo>
                        <a:pt x="4922" y="21600"/>
                        <a:pt x="55" y="12178"/>
                        <a:pt x="1" y="447"/>
                      </a:cubicBezTo>
                      <a:cubicBezTo>
                        <a:pt x="0" y="298"/>
                        <a:pt x="0" y="149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55" name="AutoShape 51"/>
                <p:cNvSpPr>
                  <a:spLocks/>
                </p:cNvSpPr>
                <p:nvPr/>
              </p:nvSpPr>
              <p:spPr bwMode="auto">
                <a:xfrm>
                  <a:off x="104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56" name="AutoShape 52"/>
                <p:cNvSpPr>
                  <a:spLocks/>
                </p:cNvSpPr>
                <p:nvPr/>
              </p:nvSpPr>
              <p:spPr bwMode="auto">
                <a:xfrm>
                  <a:off x="110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57" name="AutoShape 53"/>
                <p:cNvSpPr>
                  <a:spLocks/>
                </p:cNvSpPr>
                <p:nvPr/>
              </p:nvSpPr>
              <p:spPr bwMode="auto">
                <a:xfrm>
                  <a:off x="141" y="7"/>
                  <a:ext cx="23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58" name="AutoShape 54"/>
                <p:cNvSpPr>
                  <a:spLocks/>
                </p:cNvSpPr>
                <p:nvPr/>
              </p:nvSpPr>
              <p:spPr bwMode="auto">
                <a:xfrm>
                  <a:off x="144" y="30"/>
                  <a:ext cx="56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37" h="21476">
                      <a:moveTo>
                        <a:pt x="21536" y="66"/>
                      </a:moveTo>
                      <a:lnTo>
                        <a:pt x="21536" y="66"/>
                      </a:lnTo>
                      <a:cubicBezTo>
                        <a:pt x="21600" y="11765"/>
                        <a:pt x="16831" y="21350"/>
                        <a:pt x="10884" y="21475"/>
                      </a:cubicBezTo>
                      <a:cubicBezTo>
                        <a:pt x="4937" y="21600"/>
                        <a:pt x="64" y="12218"/>
                        <a:pt x="1" y="519"/>
                      </a:cubicBezTo>
                      <a:cubicBezTo>
                        <a:pt x="0" y="346"/>
                        <a:pt x="0" y="173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59" name="AutoShape 55"/>
                <p:cNvSpPr>
                  <a:spLocks/>
                </p:cNvSpPr>
                <p:nvPr/>
              </p:nvSpPr>
              <p:spPr bwMode="auto">
                <a:xfrm>
                  <a:off x="31" y="33"/>
                  <a:ext cx="58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3" h="21489">
                      <a:moveTo>
                        <a:pt x="21543" y="59"/>
                      </a:moveTo>
                      <a:lnTo>
                        <a:pt x="21543" y="59"/>
                      </a:lnTo>
                      <a:cubicBezTo>
                        <a:pt x="21600" y="11782"/>
                        <a:pt x="16824" y="21375"/>
                        <a:pt x="10875" y="21488"/>
                      </a:cubicBezTo>
                      <a:cubicBezTo>
                        <a:pt x="4926" y="21600"/>
                        <a:pt x="58" y="12188"/>
                        <a:pt x="1" y="466"/>
                      </a:cubicBezTo>
                      <a:cubicBezTo>
                        <a:pt x="0" y="311"/>
                        <a:pt x="0" y="155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60" name="AutoShape 56"/>
                <p:cNvSpPr>
                  <a:spLocks/>
                </p:cNvSpPr>
                <p:nvPr/>
              </p:nvSpPr>
              <p:spPr bwMode="auto">
                <a:xfrm>
                  <a:off x="70" y="4"/>
                  <a:ext cx="23" cy="2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61" name="AutoShape 57"/>
                <p:cNvSpPr>
                  <a:spLocks/>
                </p:cNvSpPr>
                <p:nvPr/>
              </p:nvSpPr>
              <p:spPr bwMode="auto">
                <a:xfrm>
                  <a:off x="4" y="28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62" name="AutoShape 58"/>
                <p:cNvSpPr>
                  <a:spLocks/>
                </p:cNvSpPr>
                <p:nvPr/>
              </p:nvSpPr>
              <p:spPr bwMode="auto">
                <a:xfrm>
                  <a:off x="36" y="2"/>
                  <a:ext cx="22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163" name="AutoShape 59"/>
                <p:cNvSpPr>
                  <a:spLocks/>
                </p:cNvSpPr>
                <p:nvPr/>
              </p:nvSpPr>
              <p:spPr bwMode="auto">
                <a:xfrm>
                  <a:off x="0" y="0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7165" name="Line 61"/>
              <p:cNvSpPr>
                <a:spLocks noChangeShapeType="1"/>
              </p:cNvSpPr>
              <p:nvPr/>
            </p:nvSpPr>
            <p:spPr bwMode="auto">
              <a:xfrm rot="10800000">
                <a:off x="244" y="45"/>
                <a:ext cx="282" cy="53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66" name="Line 62"/>
              <p:cNvSpPr>
                <a:spLocks noChangeShapeType="1"/>
              </p:cNvSpPr>
              <p:nvPr/>
            </p:nvSpPr>
            <p:spPr bwMode="auto">
              <a:xfrm rot="10800000">
                <a:off x="249" y="243"/>
                <a:ext cx="87" cy="126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7168" name="Line 64"/>
            <p:cNvSpPr>
              <a:spLocks noChangeShapeType="1"/>
            </p:cNvSpPr>
            <p:nvPr/>
          </p:nvSpPr>
          <p:spPr bwMode="auto">
            <a:xfrm rot="10800000">
              <a:off x="137" y="209"/>
              <a:ext cx="106" cy="142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7173" name="Group 69"/>
          <p:cNvGrpSpPr>
            <a:grpSpLocks/>
          </p:cNvGrpSpPr>
          <p:nvPr/>
        </p:nvGrpSpPr>
        <p:grpSpPr bwMode="auto">
          <a:xfrm>
            <a:off x="7046913" y="1935163"/>
            <a:ext cx="512762" cy="471487"/>
            <a:chOff x="0" y="0"/>
            <a:chExt cx="323" cy="297"/>
          </a:xfrm>
        </p:grpSpPr>
        <p:sp>
          <p:nvSpPr>
            <p:cNvPr id="47170" name="Line 66"/>
            <p:cNvSpPr>
              <a:spLocks noChangeShapeType="1"/>
            </p:cNvSpPr>
            <p:nvPr/>
          </p:nvSpPr>
          <p:spPr bwMode="auto">
            <a:xfrm rot="10800000" flipH="1">
              <a:off x="0" y="92"/>
              <a:ext cx="268" cy="194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71" name="Line 67"/>
            <p:cNvSpPr>
              <a:spLocks noChangeShapeType="1"/>
            </p:cNvSpPr>
            <p:nvPr/>
          </p:nvSpPr>
          <p:spPr bwMode="auto">
            <a:xfrm rot="10800000" flipH="1">
              <a:off x="0" y="89"/>
              <a:ext cx="267" cy="66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72" name="Line 68"/>
            <p:cNvSpPr>
              <a:spLocks noChangeShapeType="1"/>
            </p:cNvSpPr>
            <p:nvPr/>
          </p:nvSpPr>
          <p:spPr bwMode="auto">
            <a:xfrm rot="10800000" flipH="1">
              <a:off x="136" y="84"/>
              <a:ext cx="136" cy="212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7174" name="Rectangle 70"/>
          <p:cNvSpPr>
            <a:spLocks/>
          </p:cNvSpPr>
          <p:nvPr/>
        </p:nvSpPr>
        <p:spPr bwMode="auto">
          <a:xfrm>
            <a:off x="4320117" y="3107266"/>
            <a:ext cx="4267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High gluon density (</a:t>
            </a:r>
            <a:r>
              <a:rPr lang="en-US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pA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):</a:t>
            </a:r>
          </a:p>
          <a:p>
            <a:pPr marL="39688"/>
            <a:r>
              <a:rPr lang="en-US" sz="19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 → many </a:t>
            </a:r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process</a:t>
            </a:r>
          </a:p>
          <a:p>
            <a:pPr marL="39688"/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⇒</a:t>
            </a:r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expect broadening of away-side</a:t>
            </a:r>
          </a:p>
        </p:txBody>
      </p:sp>
      <p:sp>
        <p:nvSpPr>
          <p:cNvPr id="47175" name="Rectangle 71"/>
          <p:cNvSpPr>
            <a:spLocks/>
          </p:cNvSpPr>
          <p:nvPr/>
        </p:nvSpPr>
        <p:spPr bwMode="auto">
          <a:xfrm>
            <a:off x="131233" y="5813425"/>
            <a:ext cx="55984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First prediction by: C. </a:t>
            </a:r>
            <a:r>
              <a:rPr lang="en-US" sz="14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Marquet</a:t>
            </a:r>
            <a:r>
              <a:rPr 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 (</a:t>
            </a:r>
            <a:r>
              <a:rPr lang="ja-JP" alt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’</a:t>
            </a:r>
            <a:r>
              <a:rPr 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07)</a:t>
            </a:r>
          </a:p>
          <a:p>
            <a:pPr marL="39688"/>
            <a:r>
              <a:rPr 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Latest review: </a:t>
            </a:r>
            <a:r>
              <a:rPr lang="en-US" sz="14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Stasto</a:t>
            </a:r>
            <a:r>
              <a:rPr 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, Xiao, Yuan arXiv:1109.1817 (Sep. </a:t>
            </a:r>
            <a:r>
              <a:rPr lang="ja-JP" alt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’</a:t>
            </a:r>
            <a:r>
              <a:rPr 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11)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utoUpdateAnimBg="0"/>
      <p:bldP spid="47122" grpId="0" animBg="1"/>
      <p:bldP spid="47130" grpId="0" animBg="1"/>
      <p:bldP spid="47174" grpId="0" autoUpdateAnimBg="0"/>
      <p:bldP spid="4717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rIns="133350"/>
          <a:lstStyle/>
          <a:p>
            <a:r>
              <a:rPr lang="en-US" cap="none" dirty="0">
                <a:latin typeface="Symbol" charset="0"/>
                <a:cs typeface="Symbol" charset="0"/>
                <a:sym typeface="Symbol" charset="0"/>
              </a:rPr>
              <a:t>π</a:t>
            </a:r>
            <a:r>
              <a:rPr lang="en-US" cap="none" baseline="32000" dirty="0">
                <a:latin typeface="Symbol" charset="0"/>
                <a:cs typeface="Symbol" charset="0"/>
                <a:sym typeface="Symbol" charset="0"/>
              </a:rPr>
              <a:t>0</a:t>
            </a:r>
            <a:r>
              <a:rPr lang="en-US" cap="none" dirty="0">
                <a:latin typeface="Symbol" charset="0"/>
                <a:cs typeface="Lucida Grande" charset="0"/>
                <a:sym typeface="Symbol" charset="0"/>
              </a:rPr>
              <a:t>-π</a:t>
            </a:r>
            <a:r>
              <a:rPr lang="en-US" cap="none" baseline="32000" dirty="0">
                <a:latin typeface="Symbol" charset="0"/>
                <a:cs typeface="Symbol" charset="0"/>
                <a:sym typeface="Symbol" charset="0"/>
              </a:rPr>
              <a:t>0</a:t>
            </a:r>
            <a:r>
              <a:rPr lang="en-US" cap="none" dirty="0"/>
              <a:t> </a:t>
            </a:r>
            <a:r>
              <a:rPr lang="en-US" dirty="0"/>
              <a:t>Forward Correlation in </a:t>
            </a:r>
            <a:r>
              <a:rPr lang="en-US" cap="none" dirty="0" err="1"/>
              <a:t>d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/>
              <a:t>at RHIC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6C93-D4D2-EC4C-8716-98AAFC17EFA0}" type="slidenum">
              <a:rPr lang="en-US"/>
              <a:pPr/>
              <a:t>44</a:t>
            </a:fld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329113"/>
            <a:ext cx="8763000" cy="1905000"/>
          </a:xfrm>
          <a:ln/>
        </p:spPr>
        <p:txBody>
          <a:bodyPr rIns="133350"/>
          <a:lstStyle/>
          <a:p>
            <a:pPr marL="508000" lvl="1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Striking broadening in central </a:t>
            </a:r>
            <a:r>
              <a:rPr lang="en-US" sz="2400" dirty="0" err="1">
                <a:solidFill>
                  <a:srgbClr val="0000FF"/>
                </a:solidFill>
                <a:latin typeface="Comic Sans MS"/>
                <a:cs typeface="Comic Sans MS"/>
              </a:rPr>
              <a:t>dAu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of away-side compared to </a:t>
            </a:r>
            <a:r>
              <a:rPr lang="en-US" sz="2400" dirty="0" err="1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and peripheral </a:t>
            </a:r>
            <a:r>
              <a:rPr lang="en-US" sz="2400" dirty="0" err="1">
                <a:solidFill>
                  <a:srgbClr val="0000FF"/>
                </a:solidFill>
                <a:latin typeface="Comic Sans MS"/>
                <a:cs typeface="Comic Sans MS"/>
              </a:rPr>
              <a:t>dAu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508000" lvl="1"/>
            <a:r>
              <a:rPr lang="en-US" sz="2200" dirty="0">
                <a:latin typeface="Comic Sans MS"/>
                <a:cs typeface="Comic Sans MS"/>
                <a:sym typeface="Helvetica" charset="0"/>
              </a:rPr>
              <a:t>Difficult to reproduce in </a:t>
            </a:r>
            <a:r>
              <a:rPr lang="en-US" sz="2200" dirty="0" err="1">
                <a:latin typeface="Comic Sans MS"/>
                <a:cs typeface="Comic Sans MS"/>
                <a:sym typeface="Helvetica" charset="0"/>
              </a:rPr>
              <a:t>pQCD</a:t>
            </a:r>
            <a:r>
              <a:rPr lang="en-US" sz="2200" dirty="0">
                <a:latin typeface="Comic Sans MS"/>
                <a:cs typeface="Comic Sans MS"/>
                <a:sym typeface="Helvetica" charset="0"/>
              </a:rPr>
              <a:t> with linear evolution</a:t>
            </a:r>
          </a:p>
          <a:p>
            <a:pPr marL="508000" lvl="1"/>
            <a:r>
              <a:rPr lang="en-US" sz="2200" dirty="0">
                <a:latin typeface="Comic Sans MS"/>
                <a:cs typeface="Comic Sans MS"/>
                <a:sym typeface="Helvetica" charset="0"/>
              </a:rPr>
              <a:t>x range: x ~ 10</a:t>
            </a:r>
            <a:r>
              <a:rPr lang="en-US" sz="2200" baseline="32000" dirty="0">
                <a:latin typeface="Comic Sans MS"/>
                <a:cs typeface="Comic Sans MS"/>
                <a:sym typeface="Helvetica" charset="0"/>
              </a:rPr>
              <a:t>-3</a:t>
            </a:r>
          </a:p>
        </p:txBody>
      </p:sp>
      <p:sp>
        <p:nvSpPr>
          <p:cNvPr id="49156" name="Rectangle 4"/>
          <p:cNvSpPr>
            <a:spLocks/>
          </p:cNvSpPr>
          <p:nvPr/>
        </p:nvSpPr>
        <p:spPr bwMode="auto">
          <a:xfrm>
            <a:off x="7175500" y="4013200"/>
            <a:ext cx="19642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arXiv:1008.3989v1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8700"/>
            <a:ext cx="869791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/>
              <a:t>Dihadron Correlations in eA at EIC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0E22F-AD9E-5547-911E-6D537BAF6A0B}" type="slidenum">
              <a:rPr lang="en-US"/>
              <a:pPr/>
              <a:t>45</a:t>
            </a:fld>
            <a:endParaRPr lang="en-US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787400"/>
            <a:ext cx="5132917" cy="6019800"/>
          </a:xfrm>
          <a:ln/>
        </p:spPr>
        <p:txBody>
          <a:bodyPr rIns="133350"/>
          <a:lstStyle/>
          <a:p>
            <a:pPr marL="0" indent="0">
              <a:spcBef>
                <a:spcPct val="0"/>
              </a:spcBef>
              <a:buNone/>
            </a:pPr>
            <a:r>
              <a:rPr lang="en-US" sz="2400" dirty="0">
                <a:solidFill>
                  <a:srgbClr val="0000FF"/>
                </a:solidFill>
              </a:rPr>
              <a:t>EIC: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</a:p>
          <a:p>
            <a:pPr marL="254000" lvl="1">
              <a:spcBef>
                <a:spcPts val="1600"/>
              </a:spcBef>
            </a:pPr>
            <a:r>
              <a:rPr lang="en-US" sz="2200" dirty="0"/>
              <a:t>Extract the spatial multi-gluon correlations and study their non-linear evolution</a:t>
            </a:r>
          </a:p>
          <a:p>
            <a:pPr marL="460375" lvl="2">
              <a:spcBef>
                <a:spcPts val="1600"/>
              </a:spcBef>
            </a:pPr>
            <a:r>
              <a:rPr lang="en-US" sz="2000" dirty="0"/>
              <a:t>essential for understanding the transition from a </a:t>
            </a:r>
            <a:r>
              <a:rPr lang="en-US" sz="2000" dirty="0" err="1"/>
              <a:t>deconfined</a:t>
            </a:r>
            <a:r>
              <a:rPr lang="en-US" sz="2000" dirty="0"/>
              <a:t> into a confined state.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400" dirty="0">
                <a:solidFill>
                  <a:srgbClr val="0000FF"/>
                </a:solidFill>
              </a:rPr>
              <a:t>Advantage over p(d)A:</a:t>
            </a:r>
          </a:p>
          <a:p>
            <a:pPr marL="254000" lvl="1">
              <a:spcBef>
                <a:spcPts val="1600"/>
              </a:spcBef>
            </a:pPr>
            <a:r>
              <a:rPr lang="en-US" sz="2200" dirty="0" err="1"/>
              <a:t>eA</a:t>
            </a:r>
            <a:r>
              <a:rPr lang="en-US" sz="2200" dirty="0"/>
              <a:t> experimentally much cleaner</a:t>
            </a:r>
          </a:p>
          <a:p>
            <a:pPr marL="460375" lvl="2">
              <a:spcBef>
                <a:spcPts val="1600"/>
              </a:spcBef>
            </a:pPr>
            <a:r>
              <a:rPr lang="en-US" sz="2000" dirty="0"/>
              <a:t>no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spectator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background to subtract </a:t>
            </a:r>
          </a:p>
          <a:p>
            <a:pPr marL="460375" lvl="2">
              <a:spcBef>
                <a:spcPts val="1600"/>
              </a:spcBef>
            </a:pPr>
            <a:r>
              <a:rPr lang="en-US" sz="2000" dirty="0"/>
              <a:t>Access to the exact kinematics of the DIS process (x, Q</a:t>
            </a:r>
            <a:r>
              <a:rPr lang="en-US" sz="2000" baseline="32000" dirty="0"/>
              <a:t>2</a:t>
            </a:r>
            <a:r>
              <a:rPr lang="en-US" sz="2000" dirty="0"/>
              <a:t>)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384300"/>
            <a:ext cx="3022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/>
          </p:cNvSpPr>
          <p:nvPr/>
        </p:nvSpPr>
        <p:spPr bwMode="auto">
          <a:xfrm>
            <a:off x="5101163" y="4068238"/>
            <a:ext cx="3869267" cy="6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9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Either jets or use leading hadrons from jets (</a:t>
            </a:r>
            <a:r>
              <a:rPr lang="en-US" sz="19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dihadrons</a:t>
            </a:r>
            <a:r>
              <a:rPr lang="en-US" sz="19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</a:t>
            </a:r>
          </a:p>
        </p:txBody>
      </p:sp>
      <p:sp>
        <p:nvSpPr>
          <p:cNvPr id="50181" name="Rectangle 5"/>
          <p:cNvSpPr>
            <a:spLocks/>
          </p:cNvSpPr>
          <p:nvPr/>
        </p:nvSpPr>
        <p:spPr bwMode="auto">
          <a:xfrm>
            <a:off x="4951413" y="863600"/>
            <a:ext cx="3319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Perfect saturation signature: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rIns="133350"/>
          <a:lstStyle/>
          <a:p>
            <a:r>
              <a:rPr lang="en-US" dirty="0" smtClean="0"/>
              <a:t>EIC: </a:t>
            </a:r>
            <a:r>
              <a:rPr lang="en-US" cap="none" dirty="0" err="1"/>
              <a:t>e</a:t>
            </a:r>
            <a:r>
              <a:rPr lang="en-US" dirty="0" err="1"/>
              <a:t>A</a:t>
            </a:r>
            <a:r>
              <a:rPr lang="en-US" dirty="0"/>
              <a:t> </a:t>
            </a:r>
            <a:r>
              <a:rPr lang="en-US" dirty="0" err="1"/>
              <a:t>Dihadron</a:t>
            </a:r>
            <a:r>
              <a:rPr lang="en-US" dirty="0"/>
              <a:t> Correlations Studies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2B7B-BE68-2449-A99F-8BDFB2829519}" type="slidenum">
              <a:rPr lang="en-US"/>
              <a:pPr/>
              <a:t>46</a:t>
            </a:fld>
            <a:endParaRPr lang="en-US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930400"/>
            <a:ext cx="83185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28" name="Rectangle 4"/>
          <p:cNvSpPr>
            <a:spLocks/>
          </p:cNvSpPr>
          <p:nvPr/>
        </p:nvSpPr>
        <p:spPr bwMode="auto">
          <a:xfrm>
            <a:off x="5782732" y="791634"/>
            <a:ext cx="3361268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2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Dominguez, Xiao, Yuan, Lee, </a:t>
            </a:r>
            <a:r>
              <a:rPr lang="en-US" sz="1200" dirty="0" err="1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Zheng</a:t>
            </a:r>
            <a:r>
              <a:rPr lang="en-US" sz="12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‘11/12</a:t>
            </a:r>
            <a:r>
              <a:rPr lang="en-US" sz="1200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endParaRPr lang="en-US" sz="1200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52229" name="Rectangle 5"/>
          <p:cNvSpPr>
            <a:spLocks/>
          </p:cNvSpPr>
          <p:nvPr/>
        </p:nvSpPr>
        <p:spPr bwMode="auto">
          <a:xfrm>
            <a:off x="1155700" y="1384300"/>
            <a:ext cx="21960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Theory: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Saturation</a:t>
            </a:r>
          </a:p>
        </p:txBody>
      </p:sp>
      <p:sp>
        <p:nvSpPr>
          <p:cNvPr id="52230" name="Rectangle 6"/>
          <p:cNvSpPr>
            <a:spLocks/>
          </p:cNvSpPr>
          <p:nvPr/>
        </p:nvSpPr>
        <p:spPr bwMode="auto">
          <a:xfrm>
            <a:off x="5450941" y="1217079"/>
            <a:ext cx="26141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Exp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: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Saturation versus</a:t>
            </a:r>
          </a:p>
          <a:p>
            <a:pPr marL="39688"/>
            <a:r>
              <a:rPr lang="ja-JP" alt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“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conventional</a:t>
            </a:r>
            <a:r>
              <a:rPr lang="ja-JP" alt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”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scenario</a:t>
            </a:r>
          </a:p>
        </p:txBody>
      </p:sp>
      <p:sp>
        <p:nvSpPr>
          <p:cNvPr id="52231" name="Rectangle 7"/>
          <p:cNvSpPr>
            <a:spLocks/>
          </p:cNvSpPr>
          <p:nvPr/>
        </p:nvSpPr>
        <p:spPr bwMode="auto">
          <a:xfrm>
            <a:off x="241300" y="5422900"/>
            <a:ext cx="869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 err="1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eA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-MC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: Pythia6.4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+ </a:t>
            </a:r>
            <a:r>
              <a:rPr lang="en-US" dirty="0" err="1">
                <a:latin typeface="Comic Sans MS"/>
                <a:ea typeface="ＭＳ Ｐゴシック" charset="0"/>
                <a:cs typeface="Comic Sans MS"/>
                <a:sym typeface="Arial" charset="0"/>
              </a:rPr>
              <a:t>nPDF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(EPS09)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+ nuclear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geometry from </a:t>
            </a:r>
            <a:r>
              <a:rPr lang="en-US" dirty="0" err="1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DPMJetIII</a:t>
            </a:r>
            <a:endParaRPr lang="en-US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>
              <a:buClr>
                <a:srgbClr val="0000FF"/>
              </a:buClr>
              <a:buSzPct val="100000"/>
            </a:pP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  without PS</a:t>
            </a:r>
            <a:endParaRPr lang="en-US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25438" indent="-285750"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Here for 10 fb</a:t>
            </a:r>
            <a:r>
              <a:rPr lang="en-US" baseline="3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-1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/A (~ 20 weeks), std. experimental cuts</a:t>
            </a:r>
          </a:p>
          <a:p>
            <a:pPr marL="325438" indent="-285750"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Clear signal, pronounced differences between sat and no-sat</a:t>
            </a: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rot="10800000">
            <a:off x="2776538" y="3614738"/>
            <a:ext cx="3362325" cy="452437"/>
          </a:xfrm>
          <a:prstGeom prst="line">
            <a:avLst/>
          </a:prstGeom>
          <a:noFill/>
          <a:ln w="127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/>
              <a:t>Hard Diffraction in DIS at Small </a:t>
            </a:r>
            <a:r>
              <a:rPr lang="en-US">
                <a:latin typeface="Arial Italic" charset="0"/>
                <a:cs typeface="Arial Italic" charset="0"/>
                <a:sym typeface="Arial Italic" charset="0"/>
              </a:rPr>
              <a:t>x</a:t>
            </a:r>
            <a:endParaRPr lang="en-US">
              <a:latin typeface="Arial Italic" charset="0"/>
              <a:sym typeface="Arial Italic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B75B8-C7AE-C242-A9FA-1D54CCE3519D}" type="slidenum">
              <a:rPr lang="en-US"/>
              <a:pPr/>
              <a:t>47</a:t>
            </a:fld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749300"/>
            <a:ext cx="57626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9396" name="Rectangle 4"/>
          <p:cNvSpPr>
            <a:spLocks/>
          </p:cNvSpPr>
          <p:nvPr/>
        </p:nvSpPr>
        <p:spPr bwMode="auto">
          <a:xfrm>
            <a:off x="101600" y="5003800"/>
            <a:ext cx="39497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 marL="508000" lvl="1" indent="-254000">
              <a:spcBef>
                <a:spcPts val="450"/>
              </a:spcBef>
              <a:buClr>
                <a:srgbClr val="FF0000"/>
              </a:buClr>
              <a:buSzPct val="15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Diffraction in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e+p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:</a:t>
            </a:r>
            <a:endParaRPr lang="en-US" sz="2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800100" lvl="2" indent="-228600">
              <a:spcBef>
                <a:spcPts val="413"/>
              </a:spcBef>
              <a:buClr>
                <a:srgbClr val="3333CC"/>
              </a:buClr>
              <a:buSzPct val="114000"/>
              <a:buFont typeface="Lucida Grande" charset="0"/>
              <a:buChar char="‣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coherent 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⇔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p intact</a:t>
            </a:r>
          </a:p>
          <a:p>
            <a:pPr marL="800100" lvl="2" indent="-228600">
              <a:spcBef>
                <a:spcPts val="213"/>
              </a:spcBef>
              <a:buClr>
                <a:srgbClr val="3333CC"/>
              </a:buClr>
              <a:buSzPct val="114000"/>
              <a:buFont typeface="Lucida Grande" charset="0"/>
              <a:buChar char="‣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incoherent 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⇔ 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breakup of p</a:t>
            </a:r>
          </a:p>
          <a:p>
            <a:pPr marL="800100" lvl="2" indent="-228600">
              <a:spcBef>
                <a:spcPts val="213"/>
              </a:spcBef>
              <a:buClr>
                <a:srgbClr val="3333CC"/>
              </a:buClr>
              <a:buSzPct val="114000"/>
              <a:buFont typeface="Lucida Grande" charset="0"/>
              <a:buChar char="‣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HERA: 15% of all events are hard diffractive</a:t>
            </a:r>
          </a:p>
        </p:txBody>
      </p:sp>
      <p:sp>
        <p:nvSpPr>
          <p:cNvPr id="59397" name="Rectangle 5"/>
          <p:cNvSpPr>
            <a:spLocks/>
          </p:cNvSpPr>
          <p:nvPr/>
        </p:nvSpPr>
        <p:spPr bwMode="auto">
          <a:xfrm>
            <a:off x="5359400" y="838200"/>
            <a:ext cx="34417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93688" indent="-254000">
              <a:buSzPct val="125000"/>
              <a:buFont typeface="Arial Italic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t = (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p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-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 Bold" charset="0"/>
              </a:rPr>
              <a:t>p</a:t>
            </a:r>
            <a:r>
              <a:rPr lang="ja-JP" alt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</a:t>
            </a:r>
            <a:r>
              <a:rPr lang="en-US" sz="1800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</a:p>
          <a:p>
            <a:pPr marL="293688" indent="-254000">
              <a:buSzPct val="125000"/>
              <a:buFont typeface="Arial Italic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β is the momentum fraction of the struck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parton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w.r.t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. the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Pomeron</a:t>
            </a:r>
            <a:endParaRPr lang="en-US" sz="18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293688" indent="-254000">
              <a:buSzPct val="125000"/>
              <a:buFont typeface="Arial Italic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x</a:t>
            </a:r>
            <a:r>
              <a:rPr lang="en-US" sz="1800" baseline="-60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IP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= x/β: momentum fraction of the exchanged object (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Pomeron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w.r.t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. the hadron</a:t>
            </a:r>
          </a:p>
        </p:txBody>
      </p:sp>
      <p:pic>
        <p:nvPicPr>
          <p:cNvPr id="5939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4254500"/>
            <a:ext cx="68818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7"/>
          <p:cNvSpPr>
            <a:spLocks/>
          </p:cNvSpPr>
          <p:nvPr/>
        </p:nvSpPr>
        <p:spPr bwMode="auto">
          <a:xfrm>
            <a:off x="4203700" y="4991100"/>
            <a:ext cx="52451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 marL="254000" indent="-254000">
              <a:spcBef>
                <a:spcPts val="450"/>
              </a:spcBef>
              <a:buClr>
                <a:srgbClr val="FF0000"/>
              </a:buClr>
              <a:buSzPct val="15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Diffraction in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e+A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:</a:t>
            </a:r>
          </a:p>
          <a:p>
            <a:pPr marL="482600" lvl="1" indent="-228600">
              <a:spcBef>
                <a:spcPts val="413"/>
              </a:spcBef>
              <a:buClr>
                <a:srgbClr val="3333CC"/>
              </a:buClr>
              <a:buSzPct val="114000"/>
              <a:buFont typeface="Lucida Grande" charset="0"/>
              <a:buChar char="‣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coherent diffraction (nuclei intact)</a:t>
            </a:r>
          </a:p>
          <a:p>
            <a:pPr marL="482600" lvl="1" indent="-228600">
              <a:spcBef>
                <a:spcPts val="213"/>
              </a:spcBef>
              <a:buClr>
                <a:srgbClr val="3333CC"/>
              </a:buClr>
              <a:buSzPct val="114000"/>
              <a:buFont typeface="Lucida Grande" charset="0"/>
              <a:buChar char="‣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breakup into nucleons (nucleons intact)</a:t>
            </a:r>
          </a:p>
          <a:p>
            <a:pPr marL="482600" lvl="1" indent="-228600">
              <a:spcBef>
                <a:spcPts val="213"/>
              </a:spcBef>
              <a:buClr>
                <a:srgbClr val="3333CC"/>
              </a:buClr>
              <a:buSzPct val="114000"/>
              <a:buFont typeface="Lucida Grande" charset="0"/>
              <a:buChar char="‣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incoherent diffraction</a:t>
            </a:r>
          </a:p>
          <a:p>
            <a:pPr marL="482600" lvl="1" indent="-228600">
              <a:spcBef>
                <a:spcPts val="213"/>
              </a:spcBef>
              <a:buClr>
                <a:srgbClr val="3333CC"/>
              </a:buClr>
              <a:buSzPct val="114000"/>
              <a:buFont typeface="Lucida Grande" charset="0"/>
              <a:buChar char="‣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Predictions: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σ</a:t>
            </a:r>
            <a:r>
              <a:rPr lang="en-US" sz="1800" baseline="-60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diff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/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σ</a:t>
            </a:r>
            <a:r>
              <a:rPr lang="en-US" sz="1800" baseline="-60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tot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in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e+A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~25-40% </a:t>
            </a:r>
            <a:r>
              <a:rPr lang="en-US" sz="1800" dirty="0">
                <a:solidFill>
                  <a:schemeClr val="tx1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</a:br>
            <a:endParaRPr lang="en-US" sz="1800" dirty="0">
              <a:solidFill>
                <a:schemeClr val="tx1"/>
              </a:solidFill>
              <a:latin typeface="Comic Sans MS"/>
              <a:ea typeface="ヒラギノ角ゴ ProN W3" charset="0"/>
              <a:cs typeface="Comic Sans MS"/>
              <a:sym typeface="Arial" charset="0"/>
            </a:endParaRP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788988"/>
            <a:ext cx="33909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9401" name="Rectangle 9"/>
          <p:cNvSpPr>
            <a:spLocks/>
          </p:cNvSpPr>
          <p:nvPr/>
        </p:nvSpPr>
        <p:spPr bwMode="auto">
          <a:xfrm>
            <a:off x="2616200" y="850900"/>
            <a:ext cx="585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e+p</a:t>
            </a:r>
          </a:p>
        </p:txBody>
      </p:sp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744538"/>
            <a:ext cx="24384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9408" name="Group 16"/>
          <p:cNvGrpSpPr>
            <a:grpSpLocks/>
          </p:cNvGrpSpPr>
          <p:nvPr/>
        </p:nvGrpSpPr>
        <p:grpSpPr bwMode="auto">
          <a:xfrm>
            <a:off x="717550" y="1371600"/>
            <a:ext cx="7924800" cy="4114800"/>
            <a:chOff x="0" y="0"/>
            <a:chExt cx="4992" cy="2592"/>
          </a:xfrm>
        </p:grpSpPr>
        <p:grpSp>
          <p:nvGrpSpPr>
            <p:cNvPr id="59405" name="Group 13"/>
            <p:cNvGrpSpPr>
              <a:grpSpLocks/>
            </p:cNvGrpSpPr>
            <p:nvPr/>
          </p:nvGrpSpPr>
          <p:grpSpPr bwMode="auto">
            <a:xfrm>
              <a:off x="-128" y="-96"/>
              <a:ext cx="5248" cy="2944"/>
              <a:chOff x="0" y="0"/>
              <a:chExt cx="5248" cy="2944"/>
            </a:xfrm>
          </p:grpSpPr>
          <p:sp>
            <p:nvSpPr>
              <p:cNvPr id="59403" name="Rectangle 11"/>
              <p:cNvSpPr>
                <a:spLocks/>
              </p:cNvSpPr>
              <p:nvPr/>
            </p:nvSpPr>
            <p:spPr bwMode="auto">
              <a:xfrm>
                <a:off x="128" y="96"/>
                <a:ext cx="4992" cy="25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59404" name="Picture 12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248" cy="2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40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92"/>
              <a:ext cx="4720" cy="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9407" name="Rectangle 15"/>
            <p:cNvSpPr>
              <a:spLocks/>
            </p:cNvSpPr>
            <p:nvPr/>
          </p:nvSpPr>
          <p:spPr bwMode="auto">
            <a:xfrm>
              <a:off x="8" y="144"/>
              <a:ext cx="3168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21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Diffraction Analogy: plane monochromatic wave incident on a circular screen of radius R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utoUpdateAnimBg="0"/>
      <p:bldP spid="59397" grpId="0" autoUpdateAnimBg="0"/>
      <p:bldP spid="59399" grpId="0" autoUpdateAnimBg="0"/>
      <p:bldP spid="5940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</a:t>
            </a:r>
            <a:r>
              <a:rPr lang="en-US" dirty="0" err="1" smtClean="0"/>
              <a:t>DiFfraction</a:t>
            </a:r>
            <a:r>
              <a:rPr lang="en-US" dirty="0" smtClean="0"/>
              <a:t> So Important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698500"/>
            <a:ext cx="2509520" cy="3103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516" y="4099983"/>
            <a:ext cx="3956050" cy="207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1102783"/>
            <a:ext cx="4229100" cy="977900"/>
          </a:xfrm>
          <a:prstGeom prst="rect">
            <a:avLst/>
          </a:prstGeom>
        </p:spPr>
      </p:pic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609600" y="4479925"/>
            <a:ext cx="3810000" cy="1387475"/>
            <a:chOff x="0" y="0"/>
            <a:chExt cx="2400" cy="87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1"/>
              <a:ext cx="1870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0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232833" y="709083"/>
            <a:ext cx="639149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Sensitive to </a:t>
            </a:r>
            <a:r>
              <a:rPr lang="en-US" dirty="0" smtClean="0">
                <a:solidFill>
                  <a:srgbClr val="0000FF"/>
                </a:solidFill>
              </a:rPr>
              <a:t>spatial</a:t>
            </a:r>
            <a:r>
              <a:rPr lang="en-US" dirty="0" smtClean="0"/>
              <a:t> gluon distribution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Hot topic: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Lumpiness?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Just </a:t>
            </a:r>
            <a:r>
              <a:rPr lang="en-US" dirty="0" err="1" smtClean="0"/>
              <a:t>Wood-Saxon+nucleon</a:t>
            </a:r>
            <a:r>
              <a:rPr lang="en-US" dirty="0" smtClean="0"/>
              <a:t> g(b)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Incoherent case: measure fluctuations/lumpiness </a:t>
            </a:r>
            <a:endParaRPr lang="en-US" dirty="0"/>
          </a:p>
          <a:p>
            <a:pPr lvl="1"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in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A</a:t>
            </a:r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2835" y="3704072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Sensitive to gluon momentum distributions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~ g(x,Q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>
                <a:solidFill>
                  <a:srgbClr val="FF29FE"/>
                </a:solidFill>
              </a:rPr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/>
              <a:t>Why Is Diffraction So Difficult?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03D48-3895-5144-B01B-5AA54C123F66}" type="slidenum">
              <a:rPr lang="en-US"/>
              <a:pPr/>
              <a:t>49</a:t>
            </a:fld>
            <a:endParaRPr lang="en-US"/>
          </a:p>
        </p:txBody>
      </p:sp>
      <p:sp>
        <p:nvSpPr>
          <p:cNvPr id="62467" name="Rectangle 3"/>
          <p:cNvSpPr>
            <a:spLocks/>
          </p:cNvSpPr>
          <p:nvPr/>
        </p:nvSpPr>
        <p:spPr bwMode="auto">
          <a:xfrm>
            <a:off x="4762500" y="3670300"/>
            <a:ext cx="4165600" cy="246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 marL="254000" indent="-254000">
              <a:spcBef>
                <a:spcPts val="450"/>
              </a:spcBef>
              <a:buClr>
                <a:srgbClr val="FF0000"/>
              </a:buClr>
              <a:buSzPct val="150000"/>
              <a:buFont typeface="Arial" charset="0"/>
              <a:buChar char="•"/>
            </a:pP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Cannot measure </a:t>
            </a:r>
            <a:r>
              <a:rPr lang="en-US" dirty="0">
                <a:latin typeface="Comic Sans MS"/>
                <a:ea typeface="Arial Italic" charset="0"/>
                <a:cs typeface="Comic Sans MS"/>
                <a:sym typeface="Arial Italic" charset="0"/>
              </a:rPr>
              <a:t>t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in </a:t>
            </a:r>
            <a:r>
              <a:rPr lang="en-US" dirty="0" err="1">
                <a:latin typeface="Comic Sans MS"/>
                <a:ea typeface="ＭＳ Ｐゴシック" charset="0"/>
                <a:cs typeface="Comic Sans MS"/>
                <a:sym typeface="Arial" charset="0"/>
              </a:rPr>
              <a:t>eA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excep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t in 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exclusive vector meson production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, e.g.:</a:t>
            </a:r>
          </a:p>
          <a:p>
            <a:pPr marL="254000" indent="-254000">
              <a:spcBef>
                <a:spcPts val="450"/>
              </a:spcBef>
              <a:buClr>
                <a:srgbClr val="FF0000"/>
              </a:buClr>
              <a:buSzPct val="150000"/>
              <a:buFont typeface="Arial" charset="0"/>
              <a:buChar char="•"/>
            </a:pPr>
            <a:endParaRPr lang="en-US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254000" indent="-254000">
              <a:spcBef>
                <a:spcPts val="450"/>
              </a:spcBef>
              <a:buClr>
                <a:srgbClr val="FF0000"/>
              </a:buClr>
              <a:buSzPct val="150000"/>
              <a:buFont typeface="Arial" charset="0"/>
              <a:buChar char="•"/>
            </a:pPr>
            <a:endParaRPr lang="en-US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254000" indent="-254000">
              <a:spcBef>
                <a:spcPts val="450"/>
              </a:spcBef>
              <a:buClr>
                <a:srgbClr val="FF0000"/>
              </a:buClr>
              <a:buSzPct val="150000"/>
              <a:buFont typeface="Arial" charset="0"/>
              <a:buChar char="•"/>
            </a:pP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Lack of t not a big issue for measurements of F</a:t>
            </a:r>
            <a:r>
              <a:rPr lang="en-US" baseline="-6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baseline="3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D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, F</a:t>
            </a:r>
            <a:r>
              <a:rPr lang="en-US" baseline="-6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L</a:t>
            </a:r>
            <a:r>
              <a:rPr lang="en-US" baseline="3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D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and hence G(x,Q</a:t>
            </a:r>
            <a:r>
              <a:rPr lang="en-US" baseline="32000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)</a:t>
            </a:r>
          </a:p>
        </p:txBody>
      </p:sp>
      <p:sp>
        <p:nvSpPr>
          <p:cNvPr id="62468" name="Rectangle 4"/>
          <p:cNvSpPr>
            <a:spLocks/>
          </p:cNvSpPr>
          <p:nvPr/>
        </p:nvSpPr>
        <p:spPr bwMode="auto">
          <a:xfrm>
            <a:off x="5459413" y="4739217"/>
            <a:ext cx="27371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 + A → e</a:t>
            </a:r>
            <a:r>
              <a:rPr lang="ja-JP" alt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+ J/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ψ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+ A</a:t>
            </a:r>
            <a:r>
              <a:rPr lang="ja-JP" alt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endParaRPr lang="en-US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grpSp>
        <p:nvGrpSpPr>
          <p:cNvPr id="62472" name="Group 8"/>
          <p:cNvGrpSpPr>
            <a:grpSpLocks/>
          </p:cNvGrpSpPr>
          <p:nvPr/>
        </p:nvGrpSpPr>
        <p:grpSpPr bwMode="auto">
          <a:xfrm>
            <a:off x="4889500" y="760413"/>
            <a:ext cx="3556000" cy="2687637"/>
            <a:chOff x="0" y="0"/>
            <a:chExt cx="2240" cy="1692"/>
          </a:xfrm>
        </p:grpSpPr>
        <p:pic>
          <p:nvPicPr>
            <p:cNvPr id="6246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24" t="38515" r="48254" b="32793"/>
            <a:stretch>
              <a:fillRect/>
            </a:stretch>
          </p:blipFill>
          <p:spPr bwMode="auto">
            <a:xfrm>
              <a:off x="0" y="0"/>
              <a:ext cx="2240" cy="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470" name="Freeform 6"/>
            <p:cNvSpPr>
              <a:spLocks/>
            </p:cNvSpPr>
            <p:nvPr/>
          </p:nvSpPr>
          <p:spPr bwMode="auto">
            <a:xfrm>
              <a:off x="529" y="498"/>
              <a:ext cx="902" cy="349"/>
            </a:xfrm>
            <a:custGeom>
              <a:avLst/>
              <a:gdLst>
                <a:gd name="T0" fmla="*/ 21600 w 21600"/>
                <a:gd name="T1" fmla="+- 0 1525 1268"/>
                <a:gd name="T2" fmla="*/ 1525 h 20332"/>
                <a:gd name="T3" fmla="*/ 0 w 21600"/>
                <a:gd name="T4" fmla="+- 0 21600 1268"/>
                <a:gd name="T5" fmla="*/ 21600 h 2033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</a:cxnLst>
              <a:rect l="0" t="0" r="r" b="b"/>
              <a:pathLst>
                <a:path w="21600" h="20332">
                  <a:moveTo>
                    <a:pt x="21600" y="257"/>
                  </a:moveTo>
                  <a:cubicBezTo>
                    <a:pt x="13670" y="-1268"/>
                    <a:pt x="0" y="3814"/>
                    <a:pt x="0" y="203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471" name="Rectangle 7"/>
            <p:cNvSpPr>
              <a:spLocks/>
            </p:cNvSpPr>
            <p:nvPr/>
          </p:nvSpPr>
          <p:spPr bwMode="auto">
            <a:xfrm>
              <a:off x="784" y="538"/>
              <a:ext cx="56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LRG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8166" y="1365250"/>
            <a:ext cx="467307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Key in identifying diffraction is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rapidity gap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requires hermetic detector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does not allow separation of </a:t>
            </a:r>
          </a:p>
          <a:p>
            <a:r>
              <a:rPr lang="en-US" dirty="0"/>
              <a:t> </a:t>
            </a:r>
            <a:r>
              <a:rPr lang="en-US" dirty="0" smtClean="0"/>
              <a:t>       coherent from incoherent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Measuring the scattered nucleus with</a:t>
            </a:r>
          </a:p>
          <a:p>
            <a:r>
              <a:rPr lang="en-US" dirty="0" smtClean="0"/>
              <a:t>   Forward Spectrometer (Roman Pots)</a:t>
            </a:r>
          </a:p>
          <a:p>
            <a:endParaRPr lang="en-US" dirty="0"/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coherent </a:t>
            </a:r>
            <a:r>
              <a:rPr lang="en-US" dirty="0" smtClean="0">
                <a:sym typeface="Wingdings"/>
              </a:rPr>
              <a:t> cannot separate 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from beam</a:t>
            </a:r>
          </a:p>
          <a:p>
            <a:pPr marL="285750" indent="-285750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ym typeface="Wingdings"/>
              </a:rPr>
              <a:t>incoherent  cannot reconstruct</a:t>
            </a:r>
          </a:p>
          <a:p>
            <a:r>
              <a:rPr lang="en-US" dirty="0" smtClean="0">
                <a:sym typeface="Wingdings"/>
              </a:rPr>
              <a:t>        all fragments to get p’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cap="none" dirty="0" err="1">
                <a:latin typeface="Comic Sans MS" charset="0"/>
                <a:cs typeface="Comic Sans MS" charset="0"/>
              </a:rPr>
              <a:t>e</a:t>
            </a:r>
            <a:r>
              <a:rPr lang="en-US" sz="2800" dirty="0" err="1">
                <a:latin typeface="Comic Sans MS" charset="0"/>
                <a:cs typeface="Comic Sans MS" charset="0"/>
              </a:rPr>
              <a:t>RHIC</a:t>
            </a:r>
            <a:r>
              <a:rPr lang="en-US" sz="2800" dirty="0">
                <a:latin typeface="Comic Sans MS" charset="0"/>
                <a:cs typeface="Comic Sans MS" charset="0"/>
              </a:rPr>
              <a:t> high-luminosity IR with </a:t>
            </a:r>
            <a:r>
              <a:rPr lang="en-US" sz="2800" cap="none" dirty="0">
                <a:latin typeface="Symbol" charset="0"/>
                <a:cs typeface="Symbol" charset="0"/>
              </a:rPr>
              <a:t>b</a:t>
            </a:r>
            <a:r>
              <a:rPr lang="en-US" sz="2800" dirty="0">
                <a:latin typeface="Comic Sans MS" charset="0"/>
                <a:cs typeface="Comic Sans MS" charset="0"/>
              </a:rPr>
              <a:t>*=5 cm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998A-54CD-3E4F-9E45-07D813DEB27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0" y="4594225"/>
            <a:ext cx="8488363" cy="18446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10 mrad crossing angle and crab-crossing</a:t>
            </a:r>
          </a:p>
          <a:p>
            <a:pPr>
              <a:defRPr/>
            </a:pPr>
            <a:r>
              <a:rPr lang="en-US" dirty="0" smtClean="0"/>
              <a:t>High gradient (200 T/</a:t>
            </a:r>
            <a:r>
              <a:rPr lang="en-US" dirty="0" err="1" smtClean="0"/>
              <a:t>m</a:t>
            </a:r>
            <a:r>
              <a:rPr lang="en-US" dirty="0" smtClean="0"/>
              <a:t>) large aperture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r>
              <a:rPr lang="en-US" i="1" dirty="0" smtClean="0"/>
              <a:t> </a:t>
            </a:r>
            <a:r>
              <a:rPr lang="en-US" dirty="0" smtClean="0"/>
              <a:t>focusing magnets</a:t>
            </a:r>
          </a:p>
          <a:p>
            <a:pPr>
              <a:defRPr/>
            </a:pPr>
            <a:r>
              <a:rPr lang="en-US" dirty="0" smtClean="0"/>
              <a:t>Arranged free-field electron pass through the hadron triplet magnets</a:t>
            </a:r>
          </a:p>
          <a:p>
            <a:pPr>
              <a:defRPr/>
            </a:pPr>
            <a:r>
              <a:rPr lang="en-US" dirty="0" smtClean="0"/>
              <a:t>Integration with the detector: efficient separation and registration of low angle collision products</a:t>
            </a:r>
          </a:p>
          <a:p>
            <a:pPr>
              <a:defRPr/>
            </a:pPr>
            <a:r>
              <a:rPr lang="en-US" dirty="0" smtClean="0"/>
              <a:t>Gentle bending of the electrons  to avoid SR impact in the detector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51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450"/>
            <a:ext cx="639762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21438" y="923925"/>
            <a:ext cx="2533650" cy="2768600"/>
            <a:chOff x="6121400" y="589432"/>
            <a:chExt cx="3022600" cy="3051409"/>
          </a:xfrm>
        </p:grpSpPr>
        <p:pic>
          <p:nvPicPr>
            <p:cNvPr id="151573" name="Picture 5" descr="Screen shot 2010-07-30 at 2.32.2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1079500"/>
              <a:ext cx="3022600" cy="2561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74" name="TextBox 6"/>
            <p:cNvSpPr txBox="1">
              <a:spLocks noChangeArrowheads="1"/>
            </p:cNvSpPr>
            <p:nvPr/>
          </p:nvSpPr>
          <p:spPr bwMode="auto">
            <a:xfrm>
              <a:off x="6494281" y="589432"/>
              <a:ext cx="2200277" cy="35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omic Sans MS" charset="0"/>
                  <a:cs typeface="Comic Sans MS" charset="0"/>
                </a:rPr>
                <a:t>Proton beam lattice</a:t>
              </a:r>
            </a:p>
          </p:txBody>
        </p:sp>
      </p:grpSp>
      <p:sp>
        <p:nvSpPr>
          <p:cNvPr id="151557" name="Text Box 55"/>
          <p:cNvSpPr txBox="1">
            <a:spLocks noChangeArrowheads="1"/>
          </p:cNvSpPr>
          <p:nvPr/>
        </p:nvSpPr>
        <p:spPr bwMode="auto">
          <a:xfrm>
            <a:off x="109008" y="6131983"/>
            <a:ext cx="4584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© D.Trbojevic, B.Parker, S. Tepikian, J. Beebe-Wang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4373563" y="2752725"/>
            <a:ext cx="457200" cy="12700"/>
          </a:xfrm>
          <a:prstGeom prst="straightConnector1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017963" y="1203325"/>
            <a:ext cx="495300" cy="88900"/>
          </a:xfrm>
          <a:prstGeom prst="straightConnector1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560" name="TextBox 14"/>
          <p:cNvSpPr txBox="1">
            <a:spLocks noChangeArrowheads="1"/>
          </p:cNvSpPr>
          <p:nvPr/>
        </p:nvSpPr>
        <p:spPr bwMode="auto">
          <a:xfrm>
            <a:off x="4437063" y="26765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DD0000"/>
                </a:solidFill>
              </a:rPr>
              <a:t>e</a:t>
            </a:r>
          </a:p>
        </p:txBody>
      </p:sp>
      <p:sp>
        <p:nvSpPr>
          <p:cNvPr id="151561" name="TextBox 15"/>
          <p:cNvSpPr txBox="1">
            <a:spLocks noChangeArrowheads="1"/>
          </p:cNvSpPr>
          <p:nvPr/>
        </p:nvSpPr>
        <p:spPr bwMode="auto">
          <a:xfrm>
            <a:off x="4081463" y="9239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p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422900" y="2012428"/>
            <a:ext cx="3608388" cy="1887537"/>
            <a:chOff x="4518837" y="4503722"/>
            <a:chExt cx="3608282" cy="1887627"/>
          </a:xfrm>
        </p:grpSpPr>
        <p:grpSp>
          <p:nvGrpSpPr>
            <p:cNvPr id="151566" name="Group 17"/>
            <p:cNvGrpSpPr>
              <a:grpSpLocks/>
            </p:cNvGrpSpPr>
            <p:nvPr/>
          </p:nvGrpSpPr>
          <p:grpSpPr bwMode="auto">
            <a:xfrm>
              <a:off x="4518837" y="4503722"/>
              <a:ext cx="3608282" cy="1887627"/>
              <a:chOff x="5592191" y="3790272"/>
              <a:chExt cx="3857410" cy="2081531"/>
            </a:xfrm>
          </p:grpSpPr>
          <p:pic>
            <p:nvPicPr>
              <p:cNvPr id="151568" name="Picture 18" descr="LHC-LARP-Triplet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2191" y="3790272"/>
                <a:ext cx="3857410" cy="2081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569" name="Rectangle 21"/>
              <p:cNvSpPr>
                <a:spLocks noChangeArrowheads="1"/>
              </p:cNvSpPr>
              <p:nvPr/>
            </p:nvSpPr>
            <p:spPr bwMode="auto">
              <a:xfrm rot="-371285">
                <a:off x="7696176" y="4551307"/>
                <a:ext cx="8729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Nb</a:t>
                </a:r>
                <a:r>
                  <a:rPr lang="en-US" b="1" baseline="-25000"/>
                  <a:t>3</a:t>
                </a:r>
                <a:r>
                  <a:rPr lang="en-US" b="1"/>
                  <a:t>Sn </a:t>
                </a:r>
                <a:endParaRPr lang="en-US"/>
              </a:p>
            </p:txBody>
          </p:sp>
          <p:sp>
            <p:nvSpPr>
              <p:cNvPr id="151570" name="Rectangle 22"/>
              <p:cNvSpPr>
                <a:spLocks noChangeArrowheads="1"/>
              </p:cNvSpPr>
              <p:nvPr/>
            </p:nvSpPr>
            <p:spPr bwMode="auto">
              <a:xfrm rot="-1636018">
                <a:off x="8355764" y="5275537"/>
                <a:ext cx="9156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200 T/m</a:t>
                </a:r>
                <a:r>
                  <a:rPr lang="en-US" b="1"/>
                  <a:t> </a:t>
                </a:r>
                <a:endParaRPr lang="en-US"/>
              </a:p>
            </p:txBody>
          </p:sp>
        </p:grpSp>
        <p:sp>
          <p:nvSpPr>
            <p:cNvPr id="151567" name="Rectangle 23"/>
            <p:cNvSpPr>
              <a:spLocks noChangeArrowheads="1"/>
            </p:cNvSpPr>
            <p:nvPr/>
          </p:nvSpPr>
          <p:spPr bwMode="auto">
            <a:xfrm>
              <a:off x="5499937" y="4526148"/>
              <a:ext cx="22717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omic Sans MS" charset="0"/>
                  <a:cs typeface="Comic Sans MS" charset="0"/>
                </a:rPr>
                <a:t>G.Ambrosio et al., IPAC’10</a:t>
              </a:r>
              <a:endParaRPr lang="en-US" sz="1200">
                <a:latin typeface="Comic Sans MS" charset="0"/>
                <a:cs typeface="Comic Sans MS" charset="0"/>
              </a:endParaRPr>
            </a:p>
          </p:txBody>
        </p:sp>
      </p:grpSp>
      <p:pic>
        <p:nvPicPr>
          <p:cNvPr id="26" name="Picture 25" descr="eRHIC IR Combined Function Magnet, 07-Mar-2011, B. Park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86" y="771525"/>
            <a:ext cx="29273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5" name="Picture 26" descr="Screen shot 2011-03-09 at 4.05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63625"/>
            <a:ext cx="103187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28" y="2925764"/>
            <a:ext cx="2651371" cy="1590244"/>
          </a:xfrm>
          <a:prstGeom prst="rect">
            <a:avLst/>
          </a:prstGeom>
        </p:spPr>
      </p:pic>
      <p:pic>
        <p:nvPicPr>
          <p:cNvPr id="30" name="Picture 2" descr="http://www.linearcollider.org/newsline/images/2007/20070712_ftr1_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79" y="1374775"/>
            <a:ext cx="3473911" cy="231775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01600" y="3873500"/>
            <a:ext cx="7401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eRHIC</a:t>
            </a:r>
            <a:r>
              <a:rPr lang="en-US" dirty="0" smtClean="0"/>
              <a:t> - Geometry high-</a:t>
            </a:r>
            <a:r>
              <a:rPr lang="en-US" dirty="0" err="1" smtClean="0"/>
              <a:t>lumi</a:t>
            </a:r>
            <a:r>
              <a:rPr lang="en-US" dirty="0" smtClean="0"/>
              <a:t> IR with β*=5 cm, l*=4.5 m</a:t>
            </a:r>
            <a:br>
              <a:rPr lang="en-US" dirty="0" smtClean="0"/>
            </a:br>
            <a:r>
              <a:rPr lang="en-US" dirty="0" smtClean="0"/>
              <a:t>and 10 </a:t>
            </a:r>
            <a:r>
              <a:rPr lang="en-US" dirty="0" err="1" smtClean="0"/>
              <a:t>mrad</a:t>
            </a:r>
            <a:r>
              <a:rPr lang="en-US" dirty="0" smtClean="0"/>
              <a:t> crossing angle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this is required for 10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34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 cm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-2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 s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-1</a:t>
            </a:r>
            <a:endParaRPr lang="en-US" baseline="30000" dirty="0" smtClean="0">
              <a:solidFill>
                <a:srgbClr val="FF00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356846" y="552148"/>
            <a:ext cx="2734232" cy="4369102"/>
            <a:chOff x="430183" y="1197732"/>
            <a:chExt cx="3767257" cy="559676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9"/>
            <a:srcRect t="8798" r="7619" b="1466"/>
            <a:stretch>
              <a:fillRect/>
            </a:stretch>
          </p:blipFill>
          <p:spPr bwMode="auto">
            <a:xfrm>
              <a:off x="503400" y="1197732"/>
              <a:ext cx="3484400" cy="293045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33" name="Rectangle 5"/>
            <p:cNvSpPr>
              <a:spLocks/>
            </p:cNvSpPr>
            <p:nvPr/>
          </p:nvSpPr>
          <p:spPr bwMode="auto">
            <a:xfrm>
              <a:off x="1029295" y="1378059"/>
              <a:ext cx="840712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  <a:ea typeface="Gill Sans" charset="0"/>
                  <a:cs typeface="Gill Sans" charset="0"/>
                </a:rPr>
                <a:t>20x250</a:t>
              </a:r>
              <a:endParaRPr lang="en-US" dirty="0">
                <a:solidFill>
                  <a:srgbClr val="FF00FF"/>
                </a:solidFill>
                <a:ea typeface="Gill Sans" charset="0"/>
                <a:cs typeface="Gill Sans" charset="0"/>
              </a:endParaRPr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0"/>
            <a:srcRect l="5172" t="7627" r="7241"/>
            <a:stretch>
              <a:fillRect/>
            </a:stretch>
          </p:blipFill>
          <p:spPr bwMode="auto">
            <a:xfrm>
              <a:off x="430183" y="4099348"/>
              <a:ext cx="3767257" cy="269515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35" name="Rectangle 5"/>
            <p:cNvSpPr>
              <a:spLocks/>
            </p:cNvSpPr>
            <p:nvPr/>
          </p:nvSpPr>
          <p:spPr bwMode="auto">
            <a:xfrm>
              <a:off x="2987675" y="4205793"/>
              <a:ext cx="840712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  <a:ea typeface="Gill Sans" charset="0"/>
                  <a:cs typeface="Gill Sans" charset="0"/>
                </a:rPr>
                <a:t>20x250</a:t>
              </a:r>
              <a:endParaRPr lang="en-US" dirty="0">
                <a:solidFill>
                  <a:srgbClr val="FF00FF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36" name="Rectangle 7"/>
            <p:cNvSpPr>
              <a:spLocks/>
            </p:cNvSpPr>
            <p:nvPr/>
          </p:nvSpPr>
          <p:spPr bwMode="auto">
            <a:xfrm>
              <a:off x="1175817" y="5721568"/>
              <a:ext cx="1020812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Generated</a:t>
              </a:r>
            </a:p>
          </p:txBody>
        </p:sp>
        <p:sp>
          <p:nvSpPr>
            <p:cNvPr id="37" name="Rectangle 8"/>
            <p:cNvSpPr>
              <a:spLocks/>
            </p:cNvSpPr>
            <p:nvPr/>
          </p:nvSpPr>
          <p:spPr bwMode="auto">
            <a:xfrm>
              <a:off x="1209303" y="6001960"/>
              <a:ext cx="2215250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ea typeface="Gill Sans" charset="0"/>
                  <a:cs typeface="Gill Sans" charset="0"/>
                </a:rPr>
                <a:t>Quad aperture limited</a:t>
              </a:r>
            </a:p>
          </p:txBody>
        </p:sp>
        <p:sp>
          <p:nvSpPr>
            <p:cNvPr id="38" name="Rectangle 9"/>
            <p:cNvSpPr>
              <a:spLocks/>
            </p:cNvSpPr>
            <p:nvPr/>
          </p:nvSpPr>
          <p:spPr bwMode="auto">
            <a:xfrm>
              <a:off x="1188518" y="6234330"/>
              <a:ext cx="2159546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ea typeface="Gill Sans" charset="0"/>
                  <a:cs typeface="Gill Sans" charset="0"/>
                </a:rPr>
                <a:t>RP (at 20m) accepted </a:t>
              </a:r>
            </a:p>
          </p:txBody>
        </p:sp>
        <p:sp>
          <p:nvSpPr>
            <p:cNvPr id="39" name="Line 10"/>
            <p:cNvSpPr>
              <a:spLocks noChangeShapeType="1"/>
            </p:cNvSpPr>
            <p:nvPr/>
          </p:nvSpPr>
          <p:spPr bwMode="auto">
            <a:xfrm>
              <a:off x="715244" y="6364139"/>
              <a:ext cx="429741" cy="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703659" y="6141815"/>
              <a:ext cx="428625" cy="0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2"/>
            <p:cNvSpPr>
              <a:spLocks noChangeShapeType="1"/>
            </p:cNvSpPr>
            <p:nvPr/>
          </p:nvSpPr>
          <p:spPr bwMode="auto">
            <a:xfrm>
              <a:off x="703659" y="5861422"/>
              <a:ext cx="428625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1" name="Picture 5" descr="VerticalMAtching2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79" y="857251"/>
            <a:ext cx="346452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/>
              <a:t>Large Rapidity Gap Method (LRG)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746B-7772-4B41-B783-9F39C92BC925}" type="slidenum">
              <a:rPr lang="en-US"/>
              <a:pPr/>
              <a:t>50</a:t>
            </a:fld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12800"/>
            <a:ext cx="4724400" cy="1625600"/>
          </a:xfrm>
          <a:ln/>
        </p:spPr>
        <p:txBody>
          <a:bodyPr rIns="133350"/>
          <a:lstStyle/>
          <a:p>
            <a:pPr marL="311150" lvl="1" indent="-342900"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Identify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Most Forward Going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Particle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(MFP) </a:t>
            </a:r>
          </a:p>
          <a:p>
            <a:pPr marL="584200" lvl="2" indent="-342900"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Works at HERA but at higher </a:t>
            </a:r>
            <a:r>
              <a:rPr lang="en-US" sz="1600" dirty="0">
                <a:latin typeface="Comic Sans MS"/>
                <a:cs typeface="Comic Sans MS"/>
                <a:sym typeface="Symbol" charset="0"/>
              </a:rPr>
              <a:t>√</a:t>
            </a:r>
            <a:r>
              <a:rPr lang="en-US" sz="1600" dirty="0">
                <a:latin typeface="Comic Sans MS"/>
                <a:cs typeface="Comic Sans MS"/>
              </a:rPr>
              <a:t>s</a:t>
            </a:r>
          </a:p>
          <a:p>
            <a:pPr marL="584200" lvl="2" indent="-342900"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EIC smaller beam </a:t>
            </a:r>
            <a:r>
              <a:rPr lang="en-US" sz="1600" dirty="0" err="1">
                <a:latin typeface="Comic Sans MS"/>
                <a:cs typeface="Comic Sans MS"/>
              </a:rPr>
              <a:t>rapidit</a:t>
            </a:r>
            <a:r>
              <a:rPr lang="en-US" sz="2100" dirty="0" err="1">
                <a:latin typeface="Comic Sans MS"/>
                <a:cs typeface="Comic Sans MS"/>
              </a:rPr>
              <a:t>ies</a:t>
            </a:r>
            <a:endParaRPr lang="en-US" sz="2100" dirty="0">
              <a:latin typeface="Comic Sans MS"/>
              <a:cs typeface="Comic Sans MS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444750"/>
            <a:ext cx="4699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 r="6760"/>
          <a:stretch>
            <a:fillRect/>
          </a:stretch>
        </p:blipFill>
        <p:spPr bwMode="auto">
          <a:xfrm>
            <a:off x="5243513" y="2300288"/>
            <a:ext cx="3652837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6"/>
          <p:cNvSpPr>
            <a:spLocks/>
          </p:cNvSpPr>
          <p:nvPr/>
        </p:nvSpPr>
        <p:spPr bwMode="auto">
          <a:xfrm>
            <a:off x="4679950" y="1570566"/>
            <a:ext cx="4464050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Diffractive</a:t>
            </a:r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 ρ</a:t>
            </a:r>
            <a:r>
              <a:rPr lang="en-US" sz="1900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0  </a:t>
            </a:r>
            <a:r>
              <a:rPr lang="en-US" sz="19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production at EIC:</a:t>
            </a:r>
          </a:p>
          <a:p>
            <a:pPr marL="39688"/>
            <a:r>
              <a:rPr lang="en-US" sz="19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η</a:t>
            </a:r>
            <a:r>
              <a:rPr lang="en-US" sz="19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 </a:t>
            </a:r>
            <a:r>
              <a:rPr lang="en-US" sz="19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of MFP</a:t>
            </a:r>
          </a:p>
        </p:txBody>
      </p:sp>
      <p:sp>
        <p:nvSpPr>
          <p:cNvPr id="63495" name="Rectangle 7"/>
          <p:cNvSpPr>
            <a:spLocks/>
          </p:cNvSpPr>
          <p:nvPr/>
        </p:nvSpPr>
        <p:spPr bwMode="auto">
          <a:xfrm>
            <a:off x="7593015" y="2192866"/>
            <a:ext cx="116566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M. Lamont </a:t>
            </a:r>
            <a:r>
              <a:rPr lang="ja-JP" altLang="en-US" sz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r>
              <a:rPr lang="en-US" sz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10</a:t>
            </a:r>
          </a:p>
        </p:txBody>
      </p:sp>
      <p:sp>
        <p:nvSpPr>
          <p:cNvPr id="63496" name="Rectangle 8"/>
          <p:cNvSpPr>
            <a:spLocks/>
          </p:cNvSpPr>
          <p:nvPr/>
        </p:nvSpPr>
        <p:spPr bwMode="auto">
          <a:xfrm>
            <a:off x="6297613" y="3898900"/>
            <a:ext cx="6635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DIS</a:t>
            </a:r>
          </a:p>
        </p:txBody>
      </p:sp>
      <p:sp>
        <p:nvSpPr>
          <p:cNvPr id="63497" name="Rectangle 9"/>
          <p:cNvSpPr>
            <a:spLocks/>
          </p:cNvSpPr>
          <p:nvPr/>
        </p:nvSpPr>
        <p:spPr bwMode="auto">
          <a:xfrm>
            <a:off x="7200900" y="4889500"/>
            <a:ext cx="15033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Diffractive</a:t>
            </a:r>
          </a:p>
        </p:txBody>
      </p:sp>
      <p:sp>
        <p:nvSpPr>
          <p:cNvPr id="63498" name="Rectangle 10"/>
          <p:cNvSpPr>
            <a:spLocks/>
          </p:cNvSpPr>
          <p:nvPr/>
        </p:nvSpPr>
        <p:spPr bwMode="auto">
          <a:xfrm>
            <a:off x="203200" y="4800600"/>
            <a:ext cx="4991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u="sng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Hermeticity</a:t>
            </a:r>
            <a:r>
              <a:rPr lang="en-US" u="sng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requirement:</a:t>
            </a:r>
          </a:p>
          <a:p>
            <a:pPr marL="39688">
              <a:buSzPct val="125000"/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needs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just to detector presence</a:t>
            </a:r>
          </a:p>
          <a:p>
            <a:pPr marL="39688">
              <a:buSzPct val="125000"/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does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not need momentum or PID</a:t>
            </a:r>
          </a:p>
          <a:p>
            <a:pPr marL="39688">
              <a:buSzPct val="125000"/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simulations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: √s not a show stopper for EIC</a:t>
            </a:r>
            <a:r>
              <a:rPr lang="en-US" sz="1600" dirty="0">
                <a:solidFill>
                  <a:srgbClr val="0078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600" dirty="0" smtClean="0">
                <a:solidFill>
                  <a:srgbClr val="0078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 </a:t>
            </a:r>
          </a:p>
          <a:p>
            <a:pPr marL="39688">
              <a:buSzPct val="125000"/>
            </a:pPr>
            <a:r>
              <a:rPr lang="en-US" sz="1600" dirty="0">
                <a:solidFill>
                  <a:srgbClr val="0078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600" dirty="0" smtClean="0">
                <a:solidFill>
                  <a:srgbClr val="0078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can achieve 1% contamination, 80% efficiency)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/>
              <a:t>Exclusive Vector Meson Production 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D6BE2-78F6-B644-AFEF-29D5EC0E76CF}" type="slidenum">
              <a:rPr lang="en-US"/>
              <a:pPr/>
              <a:t>51</a:t>
            </a:fld>
            <a:endParaRPr lang="en-US"/>
          </a:p>
        </p:txBody>
      </p:sp>
      <p:pic>
        <p:nvPicPr>
          <p:cNvPr id="645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327400"/>
            <a:ext cx="1143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4516" name="Rectangle 4"/>
          <p:cNvSpPr>
            <a:spLocks/>
          </p:cNvSpPr>
          <p:nvPr/>
        </p:nvSpPr>
        <p:spPr bwMode="auto">
          <a:xfrm>
            <a:off x="114300" y="774700"/>
            <a:ext cx="51943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 marL="285750" lvl="1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Golden channel:  e + A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Symbol" charset="0"/>
              </a:rPr>
              <a:t>→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e</a:t>
            </a:r>
            <a:r>
              <a:rPr lang="ja-JP" alt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+ A</a:t>
            </a:r>
            <a:r>
              <a:rPr lang="ja-JP" alt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+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Symbol" charset="0"/>
              </a:rPr>
              <a:t>VM</a:t>
            </a:r>
            <a:endParaRPr lang="en-US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585788" lvl="2" indent="-228600">
              <a:spcBef>
                <a:spcPts val="413"/>
              </a:spcBef>
              <a:buClr>
                <a:srgbClr val="0000FF"/>
              </a:buClr>
              <a:buSzPct val="100000"/>
              <a:buFont typeface="Lucida Grande" charset="0"/>
              <a:buChar char="‣"/>
            </a:pP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Only channel where t can be derived from VM and e</a:t>
            </a:r>
            <a:r>
              <a:rPr lang="ja-JP" alt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endParaRPr lang="en-US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585788" lvl="2" indent="-228600">
              <a:spcBef>
                <a:spcPts val="413"/>
              </a:spcBef>
              <a:buClr>
                <a:srgbClr val="0000FF"/>
              </a:buClr>
              <a:buSzPct val="100000"/>
              <a:buFont typeface="Lucida Grande" charset="0"/>
              <a:buChar char="‣"/>
            </a:pP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Detecting neutron emission from nuclear breakup allows to separate coherent from incoherent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901950"/>
            <a:ext cx="835818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4528" name="Group 16"/>
          <p:cNvGrpSpPr>
            <a:grpSpLocks/>
          </p:cNvGrpSpPr>
          <p:nvPr/>
        </p:nvGrpSpPr>
        <p:grpSpPr bwMode="auto">
          <a:xfrm>
            <a:off x="1024466" y="1056744"/>
            <a:ext cx="7466013" cy="5310187"/>
            <a:chOff x="0" y="0"/>
            <a:chExt cx="4703" cy="3344"/>
          </a:xfrm>
        </p:grpSpPr>
        <p:grpSp>
          <p:nvGrpSpPr>
            <p:cNvPr id="64521" name="Group 9"/>
            <p:cNvGrpSpPr>
              <a:grpSpLocks/>
            </p:cNvGrpSpPr>
            <p:nvPr/>
          </p:nvGrpSpPr>
          <p:grpSpPr bwMode="auto">
            <a:xfrm>
              <a:off x="-128" y="-96"/>
              <a:ext cx="4960" cy="3704"/>
              <a:chOff x="0" y="0"/>
              <a:chExt cx="4960" cy="3704"/>
            </a:xfrm>
          </p:grpSpPr>
          <p:sp>
            <p:nvSpPr>
              <p:cNvPr id="64519" name="Rectangle 7"/>
              <p:cNvSpPr>
                <a:spLocks/>
              </p:cNvSpPr>
              <p:nvPr/>
            </p:nvSpPr>
            <p:spPr bwMode="auto">
              <a:xfrm>
                <a:off x="128" y="96"/>
                <a:ext cx="4703" cy="33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64520" name="Picture 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960" cy="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52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" y="692"/>
              <a:ext cx="2181" cy="1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4523" name="Rectangle 11"/>
            <p:cNvSpPr>
              <a:spLocks/>
            </p:cNvSpPr>
            <p:nvPr/>
          </p:nvSpPr>
          <p:spPr bwMode="auto">
            <a:xfrm>
              <a:off x="42" y="337"/>
              <a:ext cx="208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u="sng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Dipole Cross-Section:</a:t>
              </a:r>
            </a:p>
          </p:txBody>
        </p:sp>
        <p:sp>
          <p:nvSpPr>
            <p:cNvPr id="64524" name="Line 12"/>
            <p:cNvSpPr>
              <a:spLocks noChangeShapeType="1"/>
            </p:cNvSpPr>
            <p:nvPr/>
          </p:nvSpPr>
          <p:spPr bwMode="auto">
            <a:xfrm rot="10800000" flipH="1">
              <a:off x="1445" y="2735"/>
              <a:ext cx="611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5" name="Line 13"/>
            <p:cNvSpPr>
              <a:spLocks noChangeShapeType="1"/>
            </p:cNvSpPr>
            <p:nvPr/>
          </p:nvSpPr>
          <p:spPr bwMode="auto">
            <a:xfrm rot="10800000" flipH="1">
              <a:off x="1436" y="3026"/>
              <a:ext cx="1183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26" name="Rectangle 14"/>
            <p:cNvSpPr>
              <a:spLocks/>
            </p:cNvSpPr>
            <p:nvPr/>
          </p:nvSpPr>
          <p:spPr bwMode="auto">
            <a:xfrm>
              <a:off x="1539" y="2505"/>
              <a:ext cx="355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J/</a:t>
              </a:r>
              <a:r>
                <a:rPr lang="en-US" sz="20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ψ</a:t>
              </a:r>
            </a:p>
          </p:txBody>
        </p:sp>
        <p:sp>
          <p:nvSpPr>
            <p:cNvPr id="64527" name="Rectangle 15"/>
            <p:cNvSpPr>
              <a:spLocks/>
            </p:cNvSpPr>
            <p:nvPr/>
          </p:nvSpPr>
          <p:spPr bwMode="auto">
            <a:xfrm>
              <a:off x="1864" y="2762"/>
              <a:ext cx="228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ϕ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217" y="920750"/>
            <a:ext cx="2692400" cy="127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rIns="133350"/>
          <a:lstStyle/>
          <a:p>
            <a:r>
              <a:rPr lang="en-US" sz="2400" dirty="0"/>
              <a:t>Diffraction </a:t>
            </a:r>
            <a:r>
              <a:rPr lang="en-US" sz="2400" dirty="0" smtClean="0"/>
              <a:t>Sensitive </a:t>
            </a:r>
            <a:r>
              <a:rPr lang="en-US" sz="2400" dirty="0"/>
              <a:t>to Saturation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28E8-17C0-9149-9B09-1E9A062A3A85}" type="slidenum">
              <a:rPr lang="en-US"/>
              <a:pPr/>
              <a:t>52</a:t>
            </a:fld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08650" y="802217"/>
            <a:ext cx="3340100" cy="5930900"/>
          </a:xfrm>
          <a:ln/>
        </p:spPr>
        <p:txBody>
          <a:bodyPr rIns="133350"/>
          <a:lstStyle/>
          <a:p>
            <a:r>
              <a:rPr lang="en-US" sz="2000" dirty="0"/>
              <a:t>Simple </a:t>
            </a:r>
            <a:r>
              <a:rPr lang="en-US" sz="2000" dirty="0" smtClean="0"/>
              <a:t>but effective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  Measurement</a:t>
            </a:r>
            <a:r>
              <a:rPr lang="en-US" sz="2000" dirty="0"/>
              <a:t>:</a:t>
            </a:r>
          </a:p>
          <a:p>
            <a:pPr marL="254000" lvl="1"/>
            <a:r>
              <a:rPr lang="en-US" sz="1800" dirty="0" err="1">
                <a:latin typeface="Symbol" charset="0"/>
                <a:cs typeface="Symbol" charset="0"/>
                <a:sym typeface="Symbol" charset="0"/>
              </a:rPr>
              <a:t>σ</a:t>
            </a:r>
            <a:r>
              <a:rPr lang="en-US" sz="1800" baseline="-25000" dirty="0" err="1">
                <a:latin typeface="Comic Sans MS"/>
                <a:cs typeface="Comic Sans MS"/>
                <a:sym typeface="Symbol" charset="0"/>
              </a:rPr>
              <a:t>Diff</a:t>
            </a:r>
            <a:r>
              <a:rPr lang="en-US" sz="1800" baseline="-25000" dirty="0">
                <a:latin typeface="Comic Sans MS"/>
                <a:cs typeface="Comic Sans MS"/>
                <a:sym typeface="Symbol" charset="0"/>
              </a:rPr>
              <a:t>(</a:t>
            </a:r>
            <a:r>
              <a:rPr lang="en-US" sz="1800" baseline="-25000" dirty="0" err="1">
                <a:latin typeface="Comic Sans MS"/>
                <a:cs typeface="Comic Sans MS"/>
                <a:sym typeface="Symbol" charset="0"/>
              </a:rPr>
              <a:t>eA</a:t>
            </a:r>
            <a:r>
              <a:rPr lang="en-US" sz="1800" baseline="-25000" dirty="0">
                <a:latin typeface="Comic Sans MS"/>
                <a:cs typeface="Comic Sans MS"/>
                <a:sym typeface="Symbol" charset="0"/>
              </a:rPr>
              <a:t>)</a:t>
            </a:r>
            <a:r>
              <a:rPr lang="en-US" sz="1800" baseline="-6000" dirty="0">
                <a:latin typeface="Symbol" charset="0"/>
                <a:cs typeface="Symbol" charset="0"/>
                <a:sym typeface="Symbol" charset="0"/>
              </a:rPr>
              <a:t>/</a:t>
            </a:r>
            <a:r>
              <a:rPr lang="en-US" sz="1800" baseline="-25000" dirty="0" err="1">
                <a:latin typeface="Comic Sans MS"/>
                <a:cs typeface="Comic Sans MS"/>
                <a:sym typeface="Symbol" charset="0"/>
              </a:rPr>
              <a:t>σDiff</a:t>
            </a:r>
            <a:r>
              <a:rPr lang="en-US" sz="1800" baseline="-25000" dirty="0">
                <a:latin typeface="Comic Sans MS"/>
                <a:cs typeface="Comic Sans MS"/>
                <a:sym typeface="Symbol" charset="0"/>
              </a:rPr>
              <a:t>(</a:t>
            </a:r>
            <a:r>
              <a:rPr lang="en-US" sz="1800" baseline="-25000" dirty="0" err="1">
                <a:latin typeface="Comic Sans MS"/>
                <a:cs typeface="Comic Sans MS"/>
                <a:sym typeface="Symbol" charset="0"/>
              </a:rPr>
              <a:t>ep</a:t>
            </a:r>
            <a:r>
              <a:rPr lang="en-US" sz="1800" baseline="-25000" dirty="0">
                <a:latin typeface="Comic Sans MS"/>
                <a:cs typeface="Comic Sans MS"/>
                <a:sym typeface="Symbol" charset="0"/>
              </a:rPr>
              <a:t>)</a:t>
            </a:r>
            <a:r>
              <a:rPr lang="en-US" sz="1800" dirty="0">
                <a:latin typeface="Symbol" charset="0"/>
                <a:cs typeface="Lucida Grande" charset="0"/>
                <a:sym typeface="Symbol" charset="0"/>
              </a:rPr>
              <a:t>/</a:t>
            </a:r>
            <a:r>
              <a:rPr lang="en-US" sz="1800" dirty="0"/>
              <a:t>A</a:t>
            </a:r>
            <a:r>
              <a:rPr lang="en-US" sz="1800" baseline="32000" dirty="0"/>
              <a:t>4/3</a:t>
            </a:r>
            <a:r>
              <a:rPr lang="en-US" sz="1800" baseline="-6000" dirty="0"/>
              <a:t>  </a:t>
            </a:r>
            <a:r>
              <a:rPr lang="en-US" sz="1800" dirty="0"/>
              <a:t>as </a:t>
            </a:r>
            <a:r>
              <a:rPr lang="en-US" sz="1800" dirty="0" err="1"/>
              <a:t>fct</a:t>
            </a:r>
            <a:r>
              <a:rPr lang="en-US" sz="1800" dirty="0"/>
              <a:t>. of Q</a:t>
            </a:r>
            <a:r>
              <a:rPr lang="en-US" sz="1800" baseline="32000" dirty="0"/>
              <a:t>2</a:t>
            </a:r>
            <a:endParaRPr lang="en-US" sz="1800" dirty="0"/>
          </a:p>
          <a:p>
            <a:pPr marL="254000" lvl="1"/>
            <a:r>
              <a:rPr lang="en-US" sz="1800" dirty="0"/>
              <a:t>Coherent events only scale with A</a:t>
            </a:r>
            <a:r>
              <a:rPr lang="en-US" sz="1800" baseline="32000" dirty="0"/>
              <a:t>4/3</a:t>
            </a:r>
            <a:r>
              <a:rPr lang="en-US" sz="1800" dirty="0"/>
              <a:t> for large Q</a:t>
            </a:r>
            <a:r>
              <a:rPr lang="en-US" sz="1800" baseline="32000" dirty="0"/>
              <a:t>2</a:t>
            </a:r>
            <a:endParaRPr lang="en-US" sz="1800" dirty="0"/>
          </a:p>
          <a:p>
            <a:pPr marL="254000" lvl="1"/>
            <a:r>
              <a:rPr lang="en-US" sz="1800" dirty="0"/>
              <a:t>Sartre event generator based on dipole model</a:t>
            </a:r>
          </a:p>
          <a:p>
            <a:pPr marL="612775" lvl="2"/>
            <a:r>
              <a:rPr lang="en-US" dirty="0"/>
              <a:t>describes HERA data</a:t>
            </a:r>
          </a:p>
          <a:p>
            <a:pPr marL="254000" lvl="1"/>
            <a:r>
              <a:rPr lang="en-US" sz="1800" dirty="0" err="1"/>
              <a:t>nosat</a:t>
            </a:r>
            <a:r>
              <a:rPr lang="en-US" sz="1800" dirty="0"/>
              <a:t>: dipole cross-section </a:t>
            </a:r>
            <a:r>
              <a:rPr lang="en-US" sz="1800" dirty="0" smtClean="0"/>
              <a:t>linearized</a:t>
            </a:r>
            <a:endParaRPr lang="en-US" sz="2000" dirty="0"/>
          </a:p>
          <a:p>
            <a:r>
              <a:rPr lang="en-US" sz="2000" dirty="0">
                <a:solidFill>
                  <a:srgbClr val="0000FF"/>
                </a:solidFill>
              </a:rPr>
              <a:t>Clear difference in model prediction between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sat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dirty="0" err="1"/>
              <a:t>nosat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5537" name="Line 1"/>
          <p:cNvSpPr>
            <a:spLocks noChangeShapeType="1"/>
          </p:cNvSpPr>
          <p:nvPr/>
        </p:nvSpPr>
        <p:spPr bwMode="auto">
          <a:xfrm>
            <a:off x="152400" y="685800"/>
            <a:ext cx="8839200" cy="1588"/>
          </a:xfrm>
          <a:prstGeom prst="line">
            <a:avLst/>
          </a:prstGeom>
          <a:noFill/>
          <a:ln w="38100" cap="flat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42" name="Rectangle 6"/>
          <p:cNvSpPr>
            <a:spLocks/>
          </p:cNvSpPr>
          <p:nvPr/>
        </p:nvSpPr>
        <p:spPr bwMode="auto">
          <a:xfrm>
            <a:off x="3619500" y="1905000"/>
            <a:ext cx="47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5" bIns="0">
            <a:spAutoFit/>
          </a:bodyPr>
          <a:lstStyle/>
          <a:p>
            <a:pPr marL="41275">
              <a:spcBef>
                <a:spcPts val="450"/>
              </a:spcBef>
            </a:pPr>
            <a:r>
              <a:rPr lang="en-US" sz="19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sat</a:t>
            </a:r>
          </a:p>
        </p:txBody>
      </p:sp>
      <p:sp>
        <p:nvSpPr>
          <p:cNvPr id="65543" name="Rectangle 7"/>
          <p:cNvSpPr>
            <a:spLocks/>
          </p:cNvSpPr>
          <p:nvPr/>
        </p:nvSpPr>
        <p:spPr bwMode="auto">
          <a:xfrm>
            <a:off x="4178300" y="5816600"/>
            <a:ext cx="47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5" bIns="0">
            <a:spAutoFit/>
          </a:bodyPr>
          <a:lstStyle/>
          <a:p>
            <a:pPr marL="41275">
              <a:spcBef>
                <a:spcPts val="450"/>
              </a:spcBef>
            </a:pPr>
            <a:r>
              <a:rPr lang="en-US" sz="19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sat</a:t>
            </a:r>
          </a:p>
        </p:txBody>
      </p:sp>
      <p:sp>
        <p:nvSpPr>
          <p:cNvPr id="65544" name="Rectangle 8"/>
          <p:cNvSpPr>
            <a:spLocks/>
          </p:cNvSpPr>
          <p:nvPr/>
        </p:nvSpPr>
        <p:spPr bwMode="auto">
          <a:xfrm>
            <a:off x="3886200" y="990600"/>
            <a:ext cx="744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5" bIns="0">
            <a:spAutoFit/>
          </a:bodyPr>
          <a:lstStyle/>
          <a:p>
            <a:pPr marL="41275">
              <a:spcBef>
                <a:spcPts val="450"/>
              </a:spcBef>
            </a:pPr>
            <a:r>
              <a:rPr lang="en-US" sz="19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nosat</a:t>
            </a:r>
          </a:p>
        </p:txBody>
      </p:sp>
      <p:sp>
        <p:nvSpPr>
          <p:cNvPr id="65545" name="Rectangle 9"/>
          <p:cNvSpPr>
            <a:spLocks/>
          </p:cNvSpPr>
          <p:nvPr/>
        </p:nvSpPr>
        <p:spPr bwMode="auto">
          <a:xfrm>
            <a:off x="3543300" y="4762500"/>
            <a:ext cx="744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1275" bIns="0">
            <a:spAutoFit/>
          </a:bodyPr>
          <a:lstStyle/>
          <a:p>
            <a:pPr marL="41275">
              <a:spcBef>
                <a:spcPts val="450"/>
              </a:spcBef>
            </a:pPr>
            <a:r>
              <a:rPr lang="en-US" sz="19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nosat</a:t>
            </a:r>
          </a:p>
        </p:txBody>
      </p:sp>
      <p:sp>
        <p:nvSpPr>
          <p:cNvPr id="65546" name="Rectangle 10"/>
          <p:cNvSpPr>
            <a:spLocks/>
          </p:cNvSpPr>
          <p:nvPr/>
        </p:nvSpPr>
        <p:spPr bwMode="auto">
          <a:xfrm>
            <a:off x="774700" y="2895600"/>
            <a:ext cx="3919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J/</a:t>
            </a:r>
            <a:r>
              <a:rPr lang="en-US" dirty="0" err="1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ψ</a:t>
            </a:r>
            <a:endParaRPr lang="en-US" dirty="0">
              <a:solidFill>
                <a:srgbClr val="0000FF"/>
              </a:solidFill>
              <a:latin typeface="Symbol" charset="0"/>
              <a:ea typeface="ＭＳ Ｐゴシック" charset="0"/>
              <a:cs typeface="Symbol" charset="0"/>
              <a:sym typeface="Symbol" charset="0"/>
            </a:endParaRPr>
          </a:p>
        </p:txBody>
      </p:sp>
      <p:sp>
        <p:nvSpPr>
          <p:cNvPr id="65547" name="Rectangle 11"/>
          <p:cNvSpPr>
            <a:spLocks/>
          </p:cNvSpPr>
          <p:nvPr/>
        </p:nvSpPr>
        <p:spPr bwMode="auto">
          <a:xfrm>
            <a:off x="762000" y="5918200"/>
            <a:ext cx="1692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err="1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φ</a:t>
            </a:r>
            <a:endParaRPr lang="en-US" dirty="0">
              <a:solidFill>
                <a:srgbClr val="0000FF"/>
              </a:solidFill>
              <a:latin typeface="Symbol" charset="0"/>
              <a:ea typeface="ＭＳ Ｐゴシック" charset="0"/>
              <a:cs typeface="Symbol" charset="0"/>
              <a:sym typeface="Symbo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7" y="865711"/>
            <a:ext cx="5547360" cy="2956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920" y="3634293"/>
            <a:ext cx="5791200" cy="31089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53</a:t>
            </a:fld>
            <a:endParaRPr lang="en-US" altLang="ja-JP" dirty="0"/>
          </a:p>
        </p:txBody>
      </p:sp>
      <p:pic>
        <p:nvPicPr>
          <p:cNvPr id="8" name="Picture 2" descr="iceber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9544" y="567271"/>
            <a:ext cx="43513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 rot="1740000">
            <a:off x="5740400" y="2544238"/>
            <a:ext cx="1481138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ED071B"/>
                </a:solidFill>
                <a:latin typeface="Symbol" pitchFamily="-65" charset="2"/>
              </a:rPr>
              <a:t>D</a:t>
            </a:r>
            <a:r>
              <a:rPr lang="en-US" b="1" dirty="0" err="1">
                <a:solidFill>
                  <a:srgbClr val="ED071B"/>
                </a:solidFill>
              </a:rPr>
              <a:t>u</a:t>
            </a:r>
            <a:r>
              <a:rPr lang="en-US" b="1" baseline="-25000" dirty="0" err="1">
                <a:solidFill>
                  <a:srgbClr val="ED071B"/>
                </a:solidFill>
              </a:rPr>
              <a:t>tot</a:t>
            </a:r>
            <a:r>
              <a:rPr lang="en-US" b="1" dirty="0">
                <a:solidFill>
                  <a:srgbClr val="ED071B"/>
                </a:solidFill>
              </a:rPr>
              <a:t>, </a:t>
            </a:r>
            <a:r>
              <a:rPr lang="en-US" b="1" dirty="0" err="1">
                <a:solidFill>
                  <a:srgbClr val="ED071B"/>
                </a:solidFill>
                <a:latin typeface="Symbol" pitchFamily="-65" charset="2"/>
              </a:rPr>
              <a:t>D</a:t>
            </a:r>
            <a:r>
              <a:rPr lang="en-US" b="1" dirty="0" err="1">
                <a:solidFill>
                  <a:srgbClr val="ED071B"/>
                </a:solidFill>
              </a:rPr>
              <a:t>d</a:t>
            </a:r>
            <a:r>
              <a:rPr lang="en-US" b="1" baseline="-25000" dirty="0" err="1">
                <a:solidFill>
                  <a:srgbClr val="ED071B"/>
                </a:solidFill>
              </a:rPr>
              <a:t>tot</a:t>
            </a:r>
            <a:endParaRPr lang="de-DE" b="1" baseline="-25000" dirty="0">
              <a:solidFill>
                <a:srgbClr val="ED071B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83669" y="4195237"/>
            <a:ext cx="2995081" cy="2315634"/>
            <a:chOff x="4783669" y="4195237"/>
            <a:chExt cx="2995081" cy="231563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722533" y="4724381"/>
              <a:ext cx="625475" cy="3968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solidFill>
                    <a:srgbClr val="ED071B"/>
                  </a:solidFill>
                </a:rPr>
                <a:t>L</a:t>
              </a:r>
              <a:r>
                <a:rPr lang="en-US" b="1" baseline="-25000" dirty="0" err="1">
                  <a:solidFill>
                    <a:srgbClr val="ED071B"/>
                  </a:solidFill>
                </a:rPr>
                <a:t>q,g</a:t>
              </a:r>
              <a:endParaRPr lang="de-DE" b="1" baseline="-25000" dirty="0">
                <a:solidFill>
                  <a:srgbClr val="ED071B"/>
                </a:solidFill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7315200" y="4195237"/>
              <a:ext cx="463550" cy="3968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ED071B"/>
                  </a:solidFill>
                  <a:latin typeface="Symbol" pitchFamily="-65" charset="2"/>
                </a:rPr>
                <a:t>D</a:t>
              </a:r>
              <a:r>
                <a:rPr lang="en-US" b="1" dirty="0">
                  <a:solidFill>
                    <a:srgbClr val="ED071B"/>
                  </a:solidFill>
                </a:rPr>
                <a:t>s</a:t>
              </a:r>
              <a:endParaRPr lang="de-DE" b="1" dirty="0">
                <a:solidFill>
                  <a:srgbClr val="ED071B"/>
                </a:solidFill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6172200" y="4389971"/>
              <a:ext cx="474663" cy="3968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ED071B"/>
                  </a:solidFill>
                  <a:latin typeface="Symbol" pitchFamily="-65" charset="2"/>
                </a:rPr>
                <a:t>D</a:t>
              </a:r>
              <a:r>
                <a:rPr lang="en-US" b="1" dirty="0">
                  <a:solidFill>
                    <a:srgbClr val="ED071B"/>
                  </a:solidFill>
                </a:rPr>
                <a:t>g</a:t>
              </a:r>
              <a:endParaRPr lang="de-DE" b="1" dirty="0">
                <a:solidFill>
                  <a:srgbClr val="ED071B"/>
                </a:solidFill>
              </a:endParaRP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4783669" y="5825071"/>
              <a:ext cx="1641119" cy="3693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DDDDDD"/>
                  </a:solidFill>
                  <a:latin typeface="Comic Sans MS"/>
                  <a:cs typeface="Comic Sans MS"/>
                </a:rPr>
                <a:t>spin sum rule</a:t>
              </a:r>
              <a:endParaRPr lang="de-DE" b="1" dirty="0">
                <a:solidFill>
                  <a:srgbClr val="DDDDDD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4842935" y="5596471"/>
              <a:ext cx="0" cy="91440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ext Box 18"/>
          <p:cNvSpPr txBox="1">
            <a:spLocks noChangeArrowheads="1"/>
          </p:cNvSpPr>
          <p:nvPr/>
        </p:nvSpPr>
        <p:spPr bwMode="auto">
          <a:xfrm rot="2100000">
            <a:off x="6841068" y="2688170"/>
            <a:ext cx="202073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DDDDDD"/>
                </a:solidFill>
                <a:latin typeface="Comic Sans MS"/>
                <a:cs typeface="Comic Sans MS"/>
              </a:rPr>
              <a:t>Knowledge about</a:t>
            </a:r>
          </a:p>
          <a:p>
            <a:r>
              <a:rPr lang="en-US" b="1" dirty="0" smtClean="0">
                <a:solidFill>
                  <a:srgbClr val="DDDDDD"/>
                </a:solidFill>
                <a:latin typeface="Comic Sans MS"/>
                <a:cs typeface="Comic Sans MS"/>
              </a:rPr>
              <a:t>Gluons in </a:t>
            </a:r>
            <a:r>
              <a:rPr lang="en-US" b="1" dirty="0" err="1" smtClean="0">
                <a:solidFill>
                  <a:srgbClr val="DDDDDD"/>
                </a:solidFill>
                <a:latin typeface="Comic Sans MS"/>
                <a:cs typeface="Comic Sans MS"/>
              </a:rPr>
              <a:t>p</a:t>
            </a:r>
            <a:r>
              <a:rPr lang="en-US" b="1" dirty="0" smtClean="0">
                <a:solidFill>
                  <a:srgbClr val="DDDDDD"/>
                </a:solidFill>
                <a:latin typeface="Comic Sans MS"/>
                <a:cs typeface="Comic Sans MS"/>
              </a:rPr>
              <a:t> /A</a:t>
            </a:r>
            <a:endParaRPr lang="de-DE" b="1" dirty="0">
              <a:solidFill>
                <a:srgbClr val="DDDDDD"/>
              </a:solidFill>
              <a:latin typeface="Comic Sans MS"/>
              <a:cs typeface="Comic Sans MS"/>
            </a:endParaRPr>
          </a:p>
        </p:txBody>
      </p:sp>
      <p:pic>
        <p:nvPicPr>
          <p:cNvPr id="30" name="Bubbling Brew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75425"/>
            <a:ext cx="282575" cy="282575"/>
          </a:xfrm>
          <a:prstGeom prst="rect">
            <a:avLst/>
          </a:prstGeom>
        </p:spPr>
      </p:pic>
      <p:pic>
        <p:nvPicPr>
          <p:cNvPr id="22" name="Picture 21" descr="picture.outlook.eps"/>
          <p:cNvPicPr>
            <a:picLocks noChangeAspect="1"/>
          </p:cNvPicPr>
          <p:nvPr/>
        </p:nvPicPr>
        <p:blipFill>
          <a:blip r:embed="rId6"/>
          <a:srcRect l="4049" t="8240" b="1648"/>
          <a:stretch>
            <a:fillRect/>
          </a:stretch>
        </p:blipFill>
        <p:spPr>
          <a:xfrm>
            <a:off x="4674424" y="-12700"/>
            <a:ext cx="1492758" cy="688942"/>
          </a:xfrm>
          <a:prstGeom prst="rect">
            <a:avLst/>
          </a:prstGeom>
        </p:spPr>
      </p:pic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434445" y="258238"/>
            <a:ext cx="6253167" cy="2678115"/>
            <a:chOff x="359" y="8"/>
            <a:chExt cx="3939" cy="1687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59" y="8"/>
              <a:ext cx="2321" cy="168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 smtClean="0">
                  <a:latin typeface="Comic Sans MS"/>
                  <a:cs typeface="Comic Sans MS"/>
                </a:rPr>
                <a:t>without </a:t>
              </a:r>
              <a:r>
                <a:rPr lang="en-US" sz="24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EIC</a:t>
              </a:r>
            </a:p>
            <a:p>
              <a:pPr algn="ctr"/>
              <a:r>
                <a:rPr lang="en-US" sz="2400" b="1" dirty="0" smtClean="0">
                  <a:latin typeface="Comic Sans MS"/>
                  <a:cs typeface="Comic Sans MS"/>
                </a:rPr>
                <a:t> we will just be able to </a:t>
              </a:r>
            </a:p>
            <a:p>
              <a:pPr algn="ctr"/>
              <a:r>
                <a:rPr lang="en-US" sz="2400" b="1" dirty="0" smtClean="0">
                  <a:latin typeface="Comic Sans MS"/>
                  <a:cs typeface="Comic Sans MS"/>
                </a:rPr>
                <a:t>explored </a:t>
              </a:r>
              <a:r>
                <a:rPr lang="en-US" sz="2400" b="1" dirty="0">
                  <a:latin typeface="Comic Sans MS"/>
                  <a:cs typeface="Comic Sans MS"/>
                </a:rPr>
                <a:t>the </a:t>
              </a:r>
            </a:p>
            <a:p>
              <a:pPr algn="ctr"/>
              <a:r>
                <a:rPr lang="en-US" sz="2400" b="1" dirty="0">
                  <a:latin typeface="Comic Sans MS"/>
                  <a:cs typeface="Comic Sans MS"/>
                </a:rPr>
                <a:t>    tip of the </a:t>
              </a:r>
              <a:r>
                <a:rPr lang="en-US" sz="2400" b="1" dirty="0" smtClean="0">
                  <a:latin typeface="Comic Sans MS"/>
                  <a:cs typeface="Comic Sans MS"/>
                </a:rPr>
                <a:t>iceberg</a:t>
              </a:r>
            </a:p>
            <a:p>
              <a:pPr algn="ctr"/>
              <a:r>
                <a:rPr lang="en-US" sz="2400" b="1" dirty="0" smtClean="0">
                  <a:latin typeface="Comic Sans MS"/>
                  <a:cs typeface="Comic Sans MS"/>
                </a:rPr>
                <a:t>to understand </a:t>
              </a:r>
              <a:r>
                <a:rPr lang="en-US" sz="2400" b="1" dirty="0" smtClean="0">
                  <a:latin typeface="Comic Sans MS"/>
                  <a:cs typeface="Comic Sans MS"/>
                </a:rPr>
                <a:t>gluons</a:t>
              </a:r>
            </a:p>
            <a:p>
              <a:pPr algn="ctr"/>
              <a:r>
                <a:rPr lang="en-US" sz="2400" dirty="0" smtClean="0">
                  <a:latin typeface="Comic Sans MS"/>
                  <a:cs typeface="Comic Sans MS"/>
                </a:rPr>
                <a:t>and sea quarks</a:t>
              </a:r>
              <a:endParaRPr lang="en-US" sz="2400" b="1" dirty="0" smtClean="0">
                <a:latin typeface="Comic Sans MS"/>
                <a:cs typeface="Comic Sans MS"/>
              </a:endParaRPr>
            </a:p>
            <a:p>
              <a:pPr algn="ctr"/>
              <a:endParaRPr lang="en-US" sz="2400" dirty="0" smtClean="0"/>
            </a:p>
          </p:txBody>
        </p: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3072" y="736"/>
              <a:ext cx="1226" cy="397"/>
              <a:chOff x="614" y="1467"/>
              <a:chExt cx="1226" cy="397"/>
            </a:xfrm>
          </p:grpSpPr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614" y="1467"/>
                <a:ext cx="1023" cy="23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rgbClr val="ED071B"/>
                    </a:solidFill>
                    <a:latin typeface="Comic Sans MS"/>
                    <a:cs typeface="Comic Sans MS"/>
                  </a:rPr>
                  <a:t>you are here</a:t>
                </a:r>
                <a:endParaRPr lang="de-DE" b="1" dirty="0">
                  <a:solidFill>
                    <a:srgbClr val="ED071B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1600" y="1672"/>
                <a:ext cx="240" cy="192"/>
              </a:xfrm>
              <a:prstGeom prst="line">
                <a:avLst/>
              </a:prstGeom>
              <a:noFill/>
              <a:ln w="34925">
                <a:solidFill>
                  <a:srgbClr val="ED071B"/>
                </a:solidFill>
                <a:round/>
                <a:headEnd/>
                <a:tailEnd type="triangle" w="med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-25400" y="2613221"/>
            <a:ext cx="4982041" cy="4062650"/>
            <a:chOff x="0" y="2943421"/>
            <a:chExt cx="4982041" cy="4062650"/>
          </a:xfrm>
        </p:grpSpPr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0" y="2943421"/>
              <a:ext cx="4982041" cy="40626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EIC</a:t>
              </a:r>
            </a:p>
            <a:p>
              <a:pPr algn="ctr"/>
              <a:r>
                <a:rPr lang="en-US" sz="2000" b="1" dirty="0">
                  <a:latin typeface="Comic Sans MS"/>
                  <a:cs typeface="Comic Sans MS"/>
                </a:rPr>
                <a:t>w</a:t>
              </a:r>
              <a:r>
                <a:rPr lang="en-US" sz="2000" b="1" dirty="0" smtClean="0">
                  <a:latin typeface="Comic Sans MS"/>
                  <a:cs typeface="Comic Sans MS"/>
                </a:rPr>
                <a:t>ill be a quantum step to</a:t>
              </a:r>
            </a:p>
            <a:p>
              <a:pPr algn="ctr"/>
              <a:r>
                <a:rPr lang="en-US" b="1" dirty="0" smtClean="0">
                  <a:latin typeface="Comic Sans MS"/>
                  <a:cs typeface="Comic Sans MS"/>
                </a:rPr>
                <a:t> </a:t>
              </a:r>
              <a:r>
                <a:rPr lang="en-US" sz="2000" b="1" dirty="0" smtClean="0">
                  <a:latin typeface="Comic Sans MS"/>
                  <a:cs typeface="Comic Sans MS"/>
                </a:rPr>
                <a:t>provide the answers to many</a:t>
              </a:r>
            </a:p>
            <a:p>
              <a:pPr algn="ctr"/>
              <a:r>
                <a:rPr lang="en-US" sz="2000" b="1" dirty="0" smtClean="0">
                  <a:latin typeface="Comic Sans MS"/>
                  <a:cs typeface="Comic Sans MS"/>
                </a:rPr>
                <a:t>of our questions</a:t>
              </a:r>
            </a:p>
            <a:p>
              <a:pPr algn="ctr"/>
              <a:endParaRPr lang="en-US" sz="2000" b="1" dirty="0" smtClean="0">
                <a:solidFill>
                  <a:srgbClr val="FF00FF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000" b="1" dirty="0">
                <a:latin typeface="Comic Sans MS"/>
                <a:cs typeface="Comic Sans MS"/>
              </a:endParaRPr>
            </a:p>
            <a:p>
              <a:pPr algn="ctr"/>
              <a:r>
                <a:rPr lang="en-US" sz="2000" b="1" dirty="0" smtClean="0">
                  <a:latin typeface="Comic Sans MS"/>
                  <a:cs typeface="Comic Sans MS"/>
                </a:rPr>
                <a:t>why </a:t>
              </a:r>
              <a:r>
                <a:rPr lang="en-US" sz="2000" b="1" dirty="0">
                  <a:solidFill>
                    <a:srgbClr val="FF00FF"/>
                  </a:solidFill>
                  <a:latin typeface="Comic Sans MS"/>
                  <a:cs typeface="Comic Sans MS"/>
                </a:rPr>
                <a:t>WE</a:t>
              </a:r>
              <a:r>
                <a:rPr lang="en-US" sz="2000" b="1" dirty="0">
                  <a:latin typeface="Comic Sans MS"/>
                  <a:cs typeface="Comic Sans MS"/>
                </a:rPr>
                <a:t> have mass</a:t>
              </a:r>
            </a:p>
            <a:p>
              <a:pPr algn="ctr"/>
              <a:r>
                <a:rPr lang="en-US" sz="2000" b="1" dirty="0" smtClean="0">
                  <a:latin typeface="Comic Sans MS"/>
                  <a:cs typeface="Comic Sans MS"/>
                </a:rPr>
                <a:t>protons spin</a:t>
              </a:r>
            </a:p>
            <a:p>
              <a:pPr algn="ctr"/>
              <a:r>
                <a:rPr lang="en-US" sz="2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“understand” non linear effects</a:t>
              </a:r>
            </a:p>
            <a:p>
              <a:pPr algn="ctr"/>
              <a:r>
                <a:rPr lang="en-US" sz="2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initial conditions for AA</a:t>
              </a:r>
              <a:endParaRPr lang="en-US" sz="2000" dirty="0" smtClean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20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………….</a:t>
              </a:r>
              <a:endParaRPr lang="en-US" sz="2000" dirty="0">
                <a:solidFill>
                  <a:srgbClr val="FF00FF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000" b="1" dirty="0">
                <a:solidFill>
                  <a:srgbClr val="FF00FF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14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Physics Case: </a:t>
              </a:r>
              <a:r>
                <a:rPr lang="da-DK" sz="1400" dirty="0" smtClean="0"/>
                <a:t>http</a:t>
              </a:r>
              <a:r>
                <a:rPr lang="da-DK" sz="1400" dirty="0"/>
                <a:t>://</a:t>
              </a:r>
              <a:r>
                <a:rPr lang="da-DK" sz="1400" dirty="0" err="1"/>
                <a:t>arXiv.org</a:t>
              </a:r>
              <a:r>
                <a:rPr lang="da-DK" sz="1400" dirty="0"/>
                <a:t>/pdf/</a:t>
              </a:r>
              <a:r>
                <a:rPr lang="da-DK" sz="1400" dirty="0" smtClean="0"/>
                <a:t>1108.1713</a:t>
              </a:r>
              <a:endParaRPr lang="en-US" sz="1400" dirty="0"/>
            </a:p>
          </p:txBody>
        </p:sp>
        <p:sp>
          <p:nvSpPr>
            <p:cNvPr id="25" name="Curved Right Arrow 24"/>
            <p:cNvSpPr/>
            <p:nvPr/>
          </p:nvSpPr>
          <p:spPr bwMode="auto">
            <a:xfrm>
              <a:off x="2057400" y="4353968"/>
              <a:ext cx="723900" cy="241300"/>
            </a:xfrm>
            <a:prstGeom prst="curvedRight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rgbClr val="FF66FF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2700">
                <a:srgbClr val="FF00FF">
                  <a:alpha val="75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5657850" y="3589871"/>
            <a:ext cx="825867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ED071B"/>
                </a:solidFill>
                <a:latin typeface="Comic Sans MS"/>
                <a:cs typeface="Comic Sans MS"/>
              </a:rPr>
              <a:t>TMDs</a:t>
            </a:r>
            <a:endParaRPr lang="de-DE" b="1" dirty="0">
              <a:solidFill>
                <a:srgbClr val="ED071B"/>
              </a:solidFill>
              <a:latin typeface="Comic Sans MS"/>
              <a:cs typeface="Comic Sans MS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6656917" y="3435354"/>
            <a:ext cx="743488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ED071B"/>
                </a:solidFill>
                <a:latin typeface="Comic Sans MS"/>
                <a:cs typeface="Comic Sans MS"/>
              </a:rPr>
              <a:t>GPDs</a:t>
            </a:r>
            <a:endParaRPr lang="de-DE" b="1" dirty="0">
              <a:solidFill>
                <a:srgbClr val="ED071B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6293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8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8" grpId="0"/>
      <p:bldP spid="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81922" y="3069174"/>
            <a:ext cx="2363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BACKUP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Breakup Neutrons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55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190500" y="749300"/>
            <a:ext cx="46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Results from GEMINI++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/>
              <a:t>50 </a:t>
            </a:r>
            <a:r>
              <a:rPr lang="en-US" dirty="0" err="1" smtClean="0"/>
              <a:t>GeV</a:t>
            </a:r>
            <a:r>
              <a:rPr lang="en-US" dirty="0" smtClean="0"/>
              <a:t> Au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117600"/>
            <a:ext cx="5448300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55750"/>
            <a:ext cx="5791200" cy="410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00" y="2019300"/>
            <a:ext cx="5549900" cy="403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00" y="5727700"/>
            <a:ext cx="220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Thomas </a:t>
            </a:r>
            <a:r>
              <a:rPr lang="en-US" dirty="0" err="1" smtClean="0"/>
              <a:t>Ullrich</a:t>
            </a:r>
            <a:endParaRPr lang="en-US" dirty="0"/>
          </a:p>
        </p:txBody>
      </p:sp>
      <p:sp>
        <p:nvSpPr>
          <p:cNvPr id="12" name="Curved Right Arrow 11"/>
          <p:cNvSpPr/>
          <p:nvPr/>
        </p:nvSpPr>
        <p:spPr bwMode="auto">
          <a:xfrm>
            <a:off x="3022600" y="59817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2700" y="5943600"/>
            <a:ext cx="453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+/-5mrad acceptance seems sufficient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7734300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Results:</a:t>
            </a:r>
          </a:p>
          <a:p>
            <a:r>
              <a:rPr lang="en-US" dirty="0" smtClean="0"/>
              <a:t>With an aperture of ±3 </a:t>
            </a:r>
            <a:r>
              <a:rPr lang="en-US" dirty="0" err="1" smtClean="0"/>
              <a:t>mrad</a:t>
            </a:r>
            <a:r>
              <a:rPr lang="en-US" dirty="0" smtClean="0"/>
              <a:t> we are in relative good shape</a:t>
            </a:r>
          </a:p>
          <a:p>
            <a:r>
              <a:rPr lang="en-US" dirty="0" smtClean="0"/>
              <a:t>• enough “detection” power for </a:t>
            </a:r>
            <a:r>
              <a:rPr lang="en-US" dirty="0" err="1" smtClean="0"/>
              <a:t>t</a:t>
            </a:r>
            <a:r>
              <a:rPr lang="en-US" dirty="0" smtClean="0"/>
              <a:t> &gt; 0.025 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• below </a:t>
            </a:r>
            <a:r>
              <a:rPr lang="en-US" dirty="0" err="1" smtClean="0"/>
              <a:t>t</a:t>
            </a:r>
            <a:r>
              <a:rPr lang="en-US" dirty="0" smtClean="0"/>
              <a:t> ~ 0.02 GeV</a:t>
            </a:r>
            <a:r>
              <a:rPr lang="en-US" baseline="30000" dirty="0" smtClean="0"/>
              <a:t>2</a:t>
            </a:r>
            <a:r>
              <a:rPr lang="en-US" dirty="0" smtClean="0"/>
              <a:t> we have to look into photon detection</a:t>
            </a:r>
          </a:p>
          <a:p>
            <a:r>
              <a:rPr lang="en-US" dirty="0" smtClean="0"/>
              <a:t>‣ Is it needed?</a:t>
            </a:r>
          </a:p>
          <a:p>
            <a:r>
              <a:rPr lang="en-US" u="sng" dirty="0" smtClean="0">
                <a:solidFill>
                  <a:srgbClr val="FF00FF"/>
                </a:solidFill>
              </a:rPr>
              <a:t>Question:</a:t>
            </a:r>
          </a:p>
          <a:p>
            <a:pPr>
              <a:buFont typeface="Arial"/>
              <a:buChar char="•"/>
            </a:pPr>
            <a:r>
              <a:rPr lang="en-US" dirty="0" smtClean="0"/>
              <a:t> For some physics rejection power for incoherent is needed ~10</a:t>
            </a:r>
            <a:r>
              <a:rPr lang="en-US" baseline="30000" dirty="0" smtClean="0"/>
              <a:t>4</a:t>
            </a:r>
          </a:p>
          <a:p>
            <a:r>
              <a:rPr lang="en-US" dirty="0" err="1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How efficient can the </a:t>
            </a:r>
            <a:r>
              <a:rPr lang="en-US" dirty="0" err="1" smtClean="0"/>
              <a:t>ZDCs</a:t>
            </a:r>
            <a:r>
              <a:rPr lang="en-US" dirty="0" smtClean="0"/>
              <a:t> be made?</a:t>
            </a:r>
          </a:p>
        </p:txBody>
      </p:sp>
    </p:spTree>
    <p:extLst>
      <p:ext uri="{BB962C8B-B14F-4D97-AF65-F5344CB8AC3E}">
        <p14:creationId xmlns:p14="http://schemas.microsoft.com/office/powerpoint/2010/main" val="14783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Diffractive Physics: </a:t>
            </a:r>
            <a:r>
              <a:rPr lang="en-US" dirty="0" err="1" smtClean="0"/>
              <a:t>p</a:t>
            </a:r>
            <a:r>
              <a:rPr lang="en-US" dirty="0" smtClean="0"/>
              <a:t>’ kinematics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 t="7673"/>
          <a:stretch>
            <a:fillRect/>
          </a:stretch>
        </p:blipFill>
        <p:spPr bwMode="auto">
          <a:xfrm>
            <a:off x="2402086" y="1861536"/>
            <a:ext cx="6741914" cy="46416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/>
          </p:cNvSpPr>
          <p:nvPr/>
        </p:nvSpPr>
        <p:spPr bwMode="auto">
          <a:xfrm>
            <a:off x="5621238" y="4791184"/>
            <a:ext cx="699823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5x250</a:t>
            </a:r>
          </a:p>
        </p:txBody>
      </p:sp>
      <p:sp>
        <p:nvSpPr>
          <p:cNvPr id="24581" name="Rectangle 5"/>
          <p:cNvSpPr>
            <a:spLocks/>
          </p:cNvSpPr>
          <p:nvPr/>
        </p:nvSpPr>
        <p:spPr bwMode="auto">
          <a:xfrm>
            <a:off x="4254996" y="3463835"/>
            <a:ext cx="699823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5x100</a:t>
            </a:r>
          </a:p>
        </p:txBody>
      </p:sp>
      <p:sp>
        <p:nvSpPr>
          <p:cNvPr id="24582" name="Rectangle 6"/>
          <p:cNvSpPr>
            <a:spLocks/>
          </p:cNvSpPr>
          <p:nvPr/>
        </p:nvSpPr>
        <p:spPr bwMode="auto">
          <a:xfrm>
            <a:off x="3268266" y="2186890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56</a:t>
            </a:fld>
            <a:endParaRPr lang="en-US" altLang="ja-JP"/>
          </a:p>
        </p:txBody>
      </p:sp>
      <p:sp>
        <p:nvSpPr>
          <p:cNvPr id="10" name="TextBox 9"/>
          <p:cNvSpPr txBox="1"/>
          <p:nvPr/>
        </p:nvSpPr>
        <p:spPr>
          <a:xfrm>
            <a:off x="2928250" y="960817"/>
            <a:ext cx="611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=(p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4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-p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= 2[(m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.m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)-(E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-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6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</a:t>
            </a:r>
            <a:r>
              <a:rPr lang="en-US" sz="2000" b="1" baseline="32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6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</a:t>
            </a:r>
            <a:r>
              <a:rPr lang="en-US" sz="2000" b="1" baseline="32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)]</a:t>
            </a:r>
          </a:p>
          <a:p>
            <a:endParaRPr lang="en-US" sz="1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2000" b="1" dirty="0" err="1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20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“ Roman Pots”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acceptance studies see later</a:t>
            </a:r>
          </a:p>
        </p:txBody>
      </p:sp>
      <p:grpSp>
        <p:nvGrpSpPr>
          <p:cNvPr id="14" name="Group 30"/>
          <p:cNvGrpSpPr/>
          <p:nvPr/>
        </p:nvGrpSpPr>
        <p:grpSpPr>
          <a:xfrm>
            <a:off x="0" y="732084"/>
            <a:ext cx="2473524" cy="2035970"/>
            <a:chOff x="251498" y="1341684"/>
            <a:chExt cx="2473524" cy="2035970"/>
          </a:xfrm>
        </p:grpSpPr>
        <p:pic>
          <p:nvPicPr>
            <p:cNvPr id="15" name="Picture 1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98" y="1341684"/>
              <a:ext cx="2473524" cy="20359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16" name="Rectangle 20"/>
            <p:cNvSpPr>
              <a:spLocks/>
            </p:cNvSpPr>
            <p:nvPr/>
          </p:nvSpPr>
          <p:spPr bwMode="auto">
            <a:xfrm>
              <a:off x="1446811" y="2538263"/>
              <a:ext cx="207615" cy="49559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000000"/>
                  </a:solidFill>
                  <a:ea typeface="Gill Sans" charset="0"/>
                  <a:cs typeface="Gill Sans" charset="0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0736" y="1348170"/>
              <a:ext cx="1375296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Diffraction:</a:t>
              </a:r>
              <a:endParaRPr lang="en-US" sz="16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86000" y="2984500"/>
              <a:ext cx="340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p</a:t>
              </a:r>
              <a:r>
                <a:rPr lang="en-US" sz="1600" dirty="0" smtClean="0"/>
                <a:t>’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5092700"/>
            <a:ext cx="28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by J.H Lee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proton distribution in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at </a:t>
            </a:r>
            <a:r>
              <a:rPr lang="en-US" dirty="0" err="1" smtClean="0"/>
              <a:t>s</a:t>
            </a:r>
            <a:r>
              <a:rPr lang="en-US" dirty="0" smtClean="0"/>
              <a:t>=20 </a:t>
            </a:r>
            <a:r>
              <a:rPr lang="en-US" dirty="0" err="1" smtClean="0"/>
              <a:t>m</a:t>
            </a: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 t="7332"/>
          <a:stretch>
            <a:fillRect/>
          </a:stretch>
        </p:blipFill>
        <p:spPr bwMode="auto">
          <a:xfrm>
            <a:off x="189706" y="921464"/>
            <a:ext cx="3600450" cy="28892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 t="7332"/>
          <a:stretch>
            <a:fillRect/>
          </a:stretch>
        </p:blipFill>
        <p:spPr bwMode="auto">
          <a:xfrm>
            <a:off x="4502745" y="924731"/>
            <a:ext cx="3600450" cy="28892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/>
          </p:cNvSpPr>
          <p:nvPr/>
        </p:nvSpPr>
        <p:spPr bwMode="auto">
          <a:xfrm>
            <a:off x="787995" y="1186170"/>
            <a:ext cx="840712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ea typeface="Gill Sans" charset="0"/>
                <a:cs typeface="Gill Sans" charset="0"/>
              </a:rPr>
              <a:t>20x250</a:t>
            </a:r>
            <a:endParaRPr lang="en-US" dirty="0">
              <a:solidFill>
                <a:srgbClr val="FF00FF"/>
              </a:solidFill>
              <a:ea typeface="Gill Sans" charset="0"/>
              <a:cs typeface="Gill Sans" charset="0"/>
            </a:endParaRPr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5056386" y="1186170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57</a:t>
            </a:fld>
            <a:endParaRPr lang="en-US" altLang="ja-JP"/>
          </a:p>
        </p:txBody>
      </p:sp>
      <p:sp>
        <p:nvSpPr>
          <p:cNvPr id="14" name="TextBox 13"/>
          <p:cNvSpPr txBox="1"/>
          <p:nvPr/>
        </p:nvSpPr>
        <p:spPr>
          <a:xfrm>
            <a:off x="546100" y="635000"/>
            <a:ext cx="391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 err="1" smtClean="0"/>
              <a:t>quadrupole</a:t>
            </a:r>
            <a:r>
              <a:rPr lang="en-US" dirty="0" smtClean="0"/>
              <a:t> aperture limit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 t="7332"/>
          <a:stretch>
            <a:fillRect/>
          </a:stretch>
        </p:blipFill>
        <p:spPr bwMode="auto">
          <a:xfrm>
            <a:off x="230981" y="3880839"/>
            <a:ext cx="3600450" cy="288925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/>
          <a:srcRect t="7332"/>
          <a:stretch>
            <a:fillRect/>
          </a:stretch>
        </p:blipFill>
        <p:spPr bwMode="auto">
          <a:xfrm>
            <a:off x="4656533" y="3879847"/>
            <a:ext cx="3600450" cy="288925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/>
          </p:cNvSpPr>
          <p:nvPr/>
        </p:nvSpPr>
        <p:spPr bwMode="auto">
          <a:xfrm>
            <a:off x="720328" y="4089707"/>
            <a:ext cx="840712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ea typeface="Gill Sans" charset="0"/>
                <a:cs typeface="Gill Sans" charset="0"/>
              </a:rPr>
              <a:t>20x250</a:t>
            </a:r>
            <a:endParaRPr lang="en-US" dirty="0">
              <a:solidFill>
                <a:srgbClr val="FF00FF"/>
              </a:solidFill>
              <a:ea typeface="Gill Sans" charset="0"/>
              <a:cs typeface="Gill Sans" charset="0"/>
            </a:endParaRP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5219105" y="4070856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4900" y="3632200"/>
            <a:ext cx="356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quadrupole</a:t>
            </a:r>
            <a:r>
              <a:rPr lang="en-US" dirty="0" smtClean="0"/>
              <a:t> aperture limit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Accepted </a:t>
            </a:r>
            <a:r>
              <a:rPr lang="en-US" dirty="0" err="1" smtClean="0"/>
              <a:t>in“Roman</a:t>
            </a:r>
            <a:r>
              <a:rPr lang="en-US" dirty="0" smtClean="0"/>
              <a:t> </a:t>
            </a:r>
            <a:r>
              <a:rPr lang="en-US" dirty="0" err="1" smtClean="0"/>
              <a:t>Pot”(example</a:t>
            </a:r>
            <a:r>
              <a:rPr lang="en-US" dirty="0" smtClean="0"/>
              <a:t>) at </a:t>
            </a:r>
            <a:r>
              <a:rPr lang="en-US" dirty="0" err="1" smtClean="0"/>
              <a:t>s</a:t>
            </a:r>
            <a:r>
              <a:rPr lang="en-US" dirty="0" smtClean="0"/>
              <a:t>=20m 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 t="7332"/>
          <a:stretch>
            <a:fillRect/>
          </a:stretch>
        </p:blipFill>
        <p:spPr bwMode="auto">
          <a:xfrm>
            <a:off x="4330700" y="598571"/>
            <a:ext cx="4259467" cy="341859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 t="8798" r="7619" b="1466"/>
          <a:stretch>
            <a:fillRect/>
          </a:stretch>
        </p:blipFill>
        <p:spPr bwMode="auto">
          <a:xfrm>
            <a:off x="160500" y="653682"/>
            <a:ext cx="3934982" cy="33094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/>
          </p:cNvSpPr>
          <p:nvPr/>
        </p:nvSpPr>
        <p:spPr bwMode="auto">
          <a:xfrm>
            <a:off x="1321395" y="882759"/>
            <a:ext cx="840712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25x250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5446911" y="882759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58</a:t>
            </a:fld>
            <a:endParaRPr lang="en-US" altLang="ja-JP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 l="5172" t="7627" r="7241"/>
          <a:stretch>
            <a:fillRect/>
          </a:stretch>
        </p:blipFill>
        <p:spPr bwMode="auto">
          <a:xfrm>
            <a:off x="4795641" y="3960017"/>
            <a:ext cx="4001431" cy="28622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 l="5172" t="7627" r="7241"/>
          <a:stretch>
            <a:fillRect/>
          </a:stretch>
        </p:blipFill>
        <p:spPr bwMode="auto">
          <a:xfrm>
            <a:off x="315883" y="3959648"/>
            <a:ext cx="4051288" cy="289835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" name="Rectangle 5"/>
          <p:cNvSpPr>
            <a:spLocks/>
          </p:cNvSpPr>
          <p:nvPr/>
        </p:nvSpPr>
        <p:spPr bwMode="auto">
          <a:xfrm>
            <a:off x="2987675" y="4205793"/>
            <a:ext cx="840712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25x250</a:t>
            </a:r>
          </a:p>
        </p:txBody>
      </p:sp>
      <p:sp>
        <p:nvSpPr>
          <p:cNvPr id="17" name="Rectangle 6"/>
          <p:cNvSpPr>
            <a:spLocks/>
          </p:cNvSpPr>
          <p:nvPr/>
        </p:nvSpPr>
        <p:spPr bwMode="auto">
          <a:xfrm>
            <a:off x="7747198" y="4205793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175817" y="5721568"/>
            <a:ext cx="1020812" cy="2462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a typeface="Gill Sans" charset="0"/>
                <a:cs typeface="Gill Sans" charset="0"/>
              </a:rPr>
              <a:t>Generated</a:t>
            </a:r>
          </a:p>
        </p:txBody>
      </p:sp>
      <p:sp>
        <p:nvSpPr>
          <p:cNvPr id="19" name="Rectangle 8"/>
          <p:cNvSpPr>
            <a:spLocks/>
          </p:cNvSpPr>
          <p:nvPr/>
        </p:nvSpPr>
        <p:spPr bwMode="auto">
          <a:xfrm>
            <a:off x="1209303" y="6001960"/>
            <a:ext cx="2215250" cy="2462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ea typeface="Gill Sans" charset="0"/>
                <a:cs typeface="Gill Sans" charset="0"/>
              </a:rPr>
              <a:t>Quad aperture limited</a:t>
            </a:r>
          </a:p>
        </p:txBody>
      </p:sp>
      <p:sp>
        <p:nvSpPr>
          <p:cNvPr id="20" name="Rectangle 9"/>
          <p:cNvSpPr>
            <a:spLocks/>
          </p:cNvSpPr>
          <p:nvPr/>
        </p:nvSpPr>
        <p:spPr bwMode="auto">
          <a:xfrm>
            <a:off x="1188518" y="6234330"/>
            <a:ext cx="2159546" cy="2462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a typeface="Gill Sans" charset="0"/>
                <a:cs typeface="Gill Sans" charset="0"/>
              </a:rPr>
              <a:t>RP (at 20m) accepted 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715244" y="6364139"/>
            <a:ext cx="429741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703659" y="6141815"/>
            <a:ext cx="428625" cy="0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703659" y="5861422"/>
            <a:ext cx="42862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at 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74081" y="505320"/>
            <a:ext cx="4840635" cy="4161937"/>
            <a:chOff x="3350865" y="621730"/>
            <a:chExt cx="5545336" cy="4723805"/>
          </a:xfrm>
        </p:grpSpPr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865" y="621730"/>
              <a:ext cx="5545336" cy="4723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4938117" y="886271"/>
              <a:ext cx="2411016" cy="337096"/>
              <a:chOff x="0" y="2"/>
              <a:chExt cx="2160" cy="302"/>
            </a:xfrm>
          </p:grpSpPr>
          <p:sp>
            <p:nvSpPr>
              <p:cNvPr id="32" name="AutoShape 4"/>
              <p:cNvSpPr>
                <a:spLocks/>
              </p:cNvSpPr>
              <p:nvPr/>
            </p:nvSpPr>
            <p:spPr bwMode="auto">
              <a:xfrm>
                <a:off x="81" y="191"/>
                <a:ext cx="957" cy="113"/>
              </a:xfrm>
              <a:prstGeom prst="rightArrow">
                <a:avLst>
                  <a:gd name="adj1" fmla="val 50000"/>
                  <a:gd name="adj2" fmla="val 49991"/>
                </a:avLst>
              </a:prstGeom>
              <a:solidFill>
                <a:srgbClr val="80000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Rectangle 5"/>
              <p:cNvSpPr>
                <a:spLocks/>
              </p:cNvSpPr>
              <p:nvPr/>
            </p:nvSpPr>
            <p:spPr bwMode="auto">
              <a:xfrm>
                <a:off x="0" y="45"/>
                <a:ext cx="111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27905"/>
                <a:r>
                  <a:rPr lang="en-US" sz="1300">
                    <a:solidFill>
                      <a:srgbClr val="800000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proton/nucleus</a:t>
                </a:r>
              </a:p>
            </p:txBody>
          </p:sp>
          <p:sp>
            <p:nvSpPr>
              <p:cNvPr id="34" name="AutoShape 6"/>
              <p:cNvSpPr>
                <a:spLocks/>
              </p:cNvSpPr>
              <p:nvPr/>
            </p:nvSpPr>
            <p:spPr bwMode="auto">
              <a:xfrm rot="10800000">
                <a:off x="1203" y="184"/>
                <a:ext cx="957" cy="112"/>
              </a:xfrm>
              <a:prstGeom prst="rightArrow">
                <a:avLst>
                  <a:gd name="adj1" fmla="val 50000"/>
                  <a:gd name="adj2" fmla="val 50437"/>
                </a:avLst>
              </a:prstGeom>
              <a:solidFill>
                <a:srgbClr val="191966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Rectangle 7"/>
              <p:cNvSpPr>
                <a:spLocks/>
              </p:cNvSpPr>
              <p:nvPr/>
            </p:nvSpPr>
            <p:spPr bwMode="auto">
              <a:xfrm>
                <a:off x="1232" y="2"/>
                <a:ext cx="618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27905"/>
                <a:r>
                  <a:rPr lang="en-US" sz="1300">
                    <a:solidFill>
                      <a:srgbClr val="191966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electron</a:t>
                </a:r>
              </a:p>
            </p:txBody>
          </p:sp>
        </p:grp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6619131" y="2490267"/>
              <a:ext cx="1819161" cy="1384101"/>
              <a:chOff x="0" y="0"/>
              <a:chExt cx="1629" cy="1240"/>
            </a:xfrm>
          </p:grpSpPr>
          <p:sp>
            <p:nvSpPr>
              <p:cNvPr id="25" name="Rectangle 9"/>
              <p:cNvSpPr>
                <a:spLocks/>
              </p:cNvSpPr>
              <p:nvPr/>
            </p:nvSpPr>
            <p:spPr bwMode="auto">
              <a:xfrm>
                <a:off x="45" y="377"/>
                <a:ext cx="56" cy="392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Rectangle 10"/>
              <p:cNvSpPr>
                <a:spLocks/>
              </p:cNvSpPr>
              <p:nvPr/>
            </p:nvSpPr>
            <p:spPr bwMode="auto">
              <a:xfrm>
                <a:off x="221" y="377"/>
                <a:ext cx="56" cy="392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Rectangle 11"/>
              <p:cNvSpPr>
                <a:spLocks/>
              </p:cNvSpPr>
              <p:nvPr/>
            </p:nvSpPr>
            <p:spPr bwMode="auto">
              <a:xfrm>
                <a:off x="405" y="377"/>
                <a:ext cx="56" cy="392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Rectangle 12"/>
              <p:cNvSpPr>
                <a:spLocks/>
              </p:cNvSpPr>
              <p:nvPr/>
            </p:nvSpPr>
            <p:spPr bwMode="auto">
              <a:xfrm>
                <a:off x="557" y="377"/>
                <a:ext cx="56" cy="392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Rectangle 13"/>
              <p:cNvSpPr>
                <a:spLocks/>
              </p:cNvSpPr>
              <p:nvPr/>
            </p:nvSpPr>
            <p:spPr bwMode="auto">
              <a:xfrm>
                <a:off x="709" y="305"/>
                <a:ext cx="48" cy="544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AutoShape 14"/>
              <p:cNvSpPr>
                <a:spLocks/>
              </p:cNvSpPr>
              <p:nvPr/>
            </p:nvSpPr>
            <p:spPr bwMode="auto">
              <a:xfrm rot="5400000">
                <a:off x="701" y="200"/>
                <a:ext cx="1128" cy="72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9933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Rectangle 16"/>
              <p:cNvSpPr>
                <a:spLocks/>
              </p:cNvSpPr>
              <p:nvPr/>
            </p:nvSpPr>
            <p:spPr bwMode="auto">
              <a:xfrm>
                <a:off x="0" y="771"/>
                <a:ext cx="499" cy="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700">
                    <a:solidFill>
                      <a:srgbClr val="FF8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GEM</a:t>
                </a:r>
              </a:p>
              <a:p>
                <a:r>
                  <a:rPr lang="en-US" sz="1700">
                    <a:solidFill>
                      <a:srgbClr val="FF8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disks</a:t>
                </a:r>
              </a:p>
            </p:txBody>
          </p:sp>
        </p:grp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5197078" y="2946797"/>
              <a:ext cx="732234" cy="383977"/>
              <a:chOff x="0" y="0"/>
              <a:chExt cx="656" cy="344"/>
            </a:xfrm>
          </p:grpSpPr>
          <p:sp>
            <p:nvSpPr>
              <p:cNvPr id="23" name="Rectangle 18"/>
              <p:cNvSpPr>
                <a:spLocks/>
              </p:cNvSpPr>
              <p:nvPr/>
            </p:nvSpPr>
            <p:spPr bwMode="auto">
              <a:xfrm>
                <a:off x="0" y="0"/>
                <a:ext cx="656" cy="34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Rectangle 19"/>
              <p:cNvSpPr>
                <a:spLocks/>
              </p:cNvSpPr>
              <p:nvPr/>
            </p:nvSpPr>
            <p:spPr bwMode="auto">
              <a:xfrm>
                <a:off x="94" y="55"/>
                <a:ext cx="425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70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GCT</a:t>
                </a:r>
              </a:p>
            </p:txBody>
          </p:sp>
        </p:grpSp>
        <p:grpSp>
          <p:nvGrpSpPr>
            <p:cNvPr id="11" name="Group 24"/>
            <p:cNvGrpSpPr>
              <a:grpSpLocks/>
            </p:cNvGrpSpPr>
            <p:nvPr/>
          </p:nvGrpSpPr>
          <p:grpSpPr bwMode="auto">
            <a:xfrm>
              <a:off x="5080992" y="2518172"/>
              <a:ext cx="901898" cy="1241227"/>
              <a:chOff x="0" y="0"/>
              <a:chExt cx="808" cy="1112"/>
            </a:xfrm>
          </p:grpSpPr>
          <p:sp>
            <p:nvSpPr>
              <p:cNvPr id="20" name="Rectangle 21"/>
              <p:cNvSpPr>
                <a:spLocks/>
              </p:cNvSpPr>
              <p:nvPr/>
            </p:nvSpPr>
            <p:spPr bwMode="auto">
              <a:xfrm>
                <a:off x="8" y="760"/>
                <a:ext cx="56" cy="35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Rectangle 22"/>
              <p:cNvSpPr>
                <a:spLocks/>
              </p:cNvSpPr>
              <p:nvPr/>
            </p:nvSpPr>
            <p:spPr bwMode="auto">
              <a:xfrm>
                <a:off x="0" y="0"/>
                <a:ext cx="56" cy="35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Rectangle 23"/>
              <p:cNvSpPr>
                <a:spLocks/>
              </p:cNvSpPr>
              <p:nvPr/>
            </p:nvSpPr>
            <p:spPr bwMode="auto">
              <a:xfrm>
                <a:off x="72" y="44"/>
                <a:ext cx="736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TPC i.s.</a:t>
                </a:r>
              </a:p>
            </p:txBody>
          </p: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3800699" y="1598414"/>
              <a:ext cx="1703338" cy="2794992"/>
              <a:chOff x="0" y="0"/>
              <a:chExt cx="1526" cy="2504"/>
            </a:xfrm>
          </p:grpSpPr>
          <p:sp>
            <p:nvSpPr>
              <p:cNvPr id="13" name="AutoShape 25"/>
              <p:cNvSpPr>
                <a:spLocks/>
              </p:cNvSpPr>
              <p:nvPr/>
            </p:nvSpPr>
            <p:spPr bwMode="auto">
              <a:xfrm rot="10800000" flipH="1">
                <a:off x="850" y="1680"/>
                <a:ext cx="152" cy="824"/>
              </a:xfrm>
              <a:prstGeom prst="rtTriangle">
                <a:avLst/>
              </a:prstGeom>
              <a:solidFill>
                <a:srgbClr val="008000">
                  <a:alpha val="64999"/>
                </a:srgbClr>
              </a:solidFill>
              <a:ln w="25400" cap="flat">
                <a:solidFill>
                  <a:schemeClr val="tx1">
                    <a:alpha val="64999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AutoShape 26"/>
              <p:cNvSpPr>
                <a:spLocks/>
              </p:cNvSpPr>
              <p:nvPr/>
            </p:nvSpPr>
            <p:spPr bwMode="auto">
              <a:xfrm flipH="1">
                <a:off x="866" y="1680"/>
                <a:ext cx="152" cy="824"/>
              </a:xfrm>
              <a:prstGeom prst="rtTriangle">
                <a:avLst/>
              </a:prstGeom>
              <a:solidFill>
                <a:srgbClr val="0080FF">
                  <a:alpha val="64999"/>
                </a:srgbClr>
              </a:solidFill>
              <a:ln w="25400" cap="flat">
                <a:solidFill>
                  <a:schemeClr val="tx1">
                    <a:alpha val="64999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27"/>
              <p:cNvSpPr>
                <a:spLocks/>
              </p:cNvSpPr>
              <p:nvPr/>
            </p:nvSpPr>
            <p:spPr bwMode="auto">
              <a:xfrm>
                <a:off x="850" y="248"/>
                <a:ext cx="152" cy="824"/>
              </a:xfrm>
              <a:prstGeom prst="rtTriangle">
                <a:avLst/>
              </a:prstGeom>
              <a:solidFill>
                <a:srgbClr val="008000">
                  <a:alpha val="64999"/>
                </a:srgbClr>
              </a:solidFill>
              <a:ln w="25400" cap="flat">
                <a:solidFill>
                  <a:schemeClr val="tx1">
                    <a:alpha val="64999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28"/>
              <p:cNvSpPr>
                <a:spLocks/>
              </p:cNvSpPr>
              <p:nvPr/>
            </p:nvSpPr>
            <p:spPr bwMode="auto">
              <a:xfrm rot="10800000">
                <a:off x="866" y="248"/>
                <a:ext cx="152" cy="824"/>
              </a:xfrm>
              <a:prstGeom prst="rtTriangle">
                <a:avLst/>
              </a:prstGeom>
              <a:solidFill>
                <a:srgbClr val="0080FF">
                  <a:alpha val="64999"/>
                </a:srgbClr>
              </a:solidFill>
              <a:ln w="25400" cap="flat">
                <a:solidFill>
                  <a:schemeClr val="tx1">
                    <a:alpha val="64999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Rectangle 29"/>
              <p:cNvSpPr>
                <a:spLocks/>
              </p:cNvSpPr>
              <p:nvPr/>
            </p:nvSpPr>
            <p:spPr bwMode="auto">
              <a:xfrm>
                <a:off x="218" y="984"/>
                <a:ext cx="192" cy="800"/>
              </a:xfrm>
              <a:prstGeom prst="rect">
                <a:avLst/>
              </a:prstGeom>
              <a:solidFill>
                <a:srgbClr val="008000">
                  <a:alpha val="64999"/>
                </a:srgbClr>
              </a:solidFill>
              <a:ln w="25400" cap="flat">
                <a:solidFill>
                  <a:schemeClr val="tx1">
                    <a:alpha val="64999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Rectangle 30"/>
              <p:cNvSpPr>
                <a:spLocks/>
              </p:cNvSpPr>
              <p:nvPr/>
            </p:nvSpPr>
            <p:spPr bwMode="auto">
              <a:xfrm>
                <a:off x="1046" y="0"/>
                <a:ext cx="480" cy="2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700">
                    <a:solidFill>
                      <a:srgbClr val="0080FF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TOF</a:t>
                </a:r>
              </a:p>
            </p:txBody>
          </p:sp>
          <p:sp>
            <p:nvSpPr>
              <p:cNvPr id="19" name="Rectangle 31"/>
              <p:cNvSpPr>
                <a:spLocks/>
              </p:cNvSpPr>
              <p:nvPr/>
            </p:nvSpPr>
            <p:spPr bwMode="auto">
              <a:xfrm>
                <a:off x="0" y="631"/>
                <a:ext cx="43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700">
                    <a:solidFill>
                      <a:srgbClr val="008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ECal</a:t>
                </a:r>
              </a:p>
            </p:txBody>
          </p:sp>
        </p:grpSp>
      </p:grp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0" y="4563714"/>
            <a:ext cx="4413250" cy="2262517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91115">
              <a:spcBef>
                <a:spcPts val="0"/>
              </a:spcBef>
            </a:pPr>
            <a:r>
              <a:rPr lang="en-US" sz="1600" dirty="0" err="1" smtClean="0">
                <a:solidFill>
                  <a:srgbClr val="FF8000"/>
                </a:solidFill>
              </a:rPr>
              <a:t>pp</a:t>
            </a:r>
            <a:r>
              <a:rPr lang="en-US" sz="1600" dirty="0" smtClean="0">
                <a:solidFill>
                  <a:srgbClr val="FF8000"/>
                </a:solidFill>
              </a:rPr>
              <a:t>/</a:t>
            </a:r>
            <a:r>
              <a:rPr lang="en-US" sz="1600" dirty="0" err="1" smtClean="0">
                <a:solidFill>
                  <a:srgbClr val="FF8000"/>
                </a:solidFill>
              </a:rPr>
              <a:t>pA</a:t>
            </a:r>
            <a:r>
              <a:rPr lang="en-US" sz="1600" dirty="0" smtClean="0">
                <a:solidFill>
                  <a:srgbClr val="FF8000"/>
                </a:solidFill>
              </a:rPr>
              <a:t> forward upgrade</a:t>
            </a:r>
          </a:p>
          <a:p>
            <a:pPr marL="491115">
              <a:spcBef>
                <a:spcPts val="0"/>
              </a:spcBef>
            </a:pPr>
            <a:r>
              <a:rPr lang="en-US" sz="1600" dirty="0" smtClean="0"/>
              <a:t>GCT: compact tracker with enhanced electron capability</a:t>
            </a:r>
          </a:p>
          <a:p>
            <a:pPr marL="803643" lvl="1">
              <a:spcBef>
                <a:spcPts val="0"/>
              </a:spcBef>
            </a:pPr>
            <a:r>
              <a:rPr lang="en-US" sz="1400" dirty="0" smtClean="0"/>
              <a:t>combine high-threshold (gas) Cherenkov with TPC-like tracking</a:t>
            </a:r>
          </a:p>
          <a:p>
            <a:pPr marL="491115">
              <a:spcBef>
                <a:spcPts val="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TPC</a:t>
            </a:r>
            <a:r>
              <a:rPr lang="en-US" sz="1600" dirty="0" smtClean="0"/>
              <a:t>: replace inner sectors</a:t>
            </a:r>
          </a:p>
          <a:p>
            <a:pPr marL="803643" lvl="1">
              <a:spcBef>
                <a:spcPts val="0"/>
              </a:spcBef>
            </a:pPr>
            <a:r>
              <a:rPr lang="en-US" sz="1400" dirty="0" smtClean="0"/>
              <a:t>make a greater density of pad rows</a:t>
            </a:r>
          </a:p>
          <a:p>
            <a:pPr marL="491115">
              <a:spcBef>
                <a:spcPts val="0"/>
              </a:spcBef>
            </a:pPr>
            <a:r>
              <a:rPr lang="en-US" sz="1600" dirty="0" smtClean="0">
                <a:solidFill>
                  <a:srgbClr val="0080FF"/>
                </a:solidFill>
              </a:rPr>
              <a:t>TOF</a:t>
            </a:r>
            <a:r>
              <a:rPr lang="en-US" sz="1600" dirty="0" smtClean="0"/>
              <a:t>: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, K Id, </a:t>
            </a:r>
          </a:p>
          <a:p>
            <a:pPr marL="491115">
              <a:spcBef>
                <a:spcPts val="0"/>
              </a:spcBef>
            </a:pPr>
            <a:r>
              <a:rPr lang="en-US" sz="1600" dirty="0" err="1" smtClean="0">
                <a:solidFill>
                  <a:srgbClr val="008000"/>
                </a:solidFill>
              </a:rPr>
              <a:t>ECal</a:t>
            </a:r>
            <a:r>
              <a:rPr lang="en-US" sz="1600" dirty="0" smtClean="0"/>
              <a:t>: electrons, photons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23333" y="338663"/>
            <a:ext cx="115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FF00FF"/>
                </a:solidFill>
              </a:rPr>
              <a:t>eSTAR</a:t>
            </a:r>
            <a:r>
              <a:rPr lang="en-US" u="sng" dirty="0" smtClean="0">
                <a:solidFill>
                  <a:srgbClr val="FF00FF"/>
                </a:solidFill>
              </a:rPr>
              <a:t> :</a:t>
            </a:r>
            <a:endParaRPr lang="en-US" u="sng" dirty="0">
              <a:solidFill>
                <a:srgbClr val="FF00FF"/>
              </a:solidFill>
            </a:endParaRPr>
          </a:p>
        </p:txBody>
      </p:sp>
      <p:pic>
        <p:nvPicPr>
          <p:cNvPr id="38" name="Picture 37" descr="sPHENI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416" y="4273531"/>
            <a:ext cx="4788584" cy="235161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85778" y="1054090"/>
            <a:ext cx="4527550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The goal: to provide smooth transition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sPHENIX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  <a:t>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  <a:t>ePHENIX</a:t>
            </a:r>
            <a:endParaRPr lang="en-US" dirty="0" smtClean="0">
              <a:solidFill>
                <a:srgbClr val="0000FF"/>
              </a:solidFill>
              <a:latin typeface="Comic Sans MS"/>
              <a:cs typeface="Comic Sans MS"/>
              <a:sym typeface="Symbol"/>
            </a:endParaRPr>
          </a:p>
          <a:p>
            <a:pPr marL="0" lvl="1">
              <a:spcAft>
                <a:spcPts val="0"/>
              </a:spcAft>
            </a:pPr>
            <a:r>
              <a:rPr lang="en-US" sz="1400" dirty="0" smtClean="0">
                <a:latin typeface="Comic Sans MS"/>
                <a:cs typeface="Comic Sans MS"/>
                <a:sym typeface="Symbol"/>
              </a:rPr>
              <a:t>Make sure </a:t>
            </a:r>
            <a:r>
              <a:rPr lang="en-US" sz="1400" dirty="0" err="1" smtClean="0">
                <a:latin typeface="Comic Sans MS"/>
                <a:cs typeface="Comic Sans MS"/>
                <a:sym typeface="Symbol"/>
              </a:rPr>
              <a:t>sPHENIX</a:t>
            </a:r>
            <a:r>
              <a:rPr lang="en-US" sz="1400" dirty="0" smtClean="0">
                <a:latin typeface="Comic Sans MS"/>
                <a:cs typeface="Comic Sans MS"/>
                <a:sym typeface="Symbol"/>
              </a:rPr>
              <a:t> upgrades consistent with </a:t>
            </a:r>
            <a:r>
              <a:rPr lang="en-US" sz="1400" dirty="0" err="1" smtClean="0">
                <a:latin typeface="Comic Sans MS"/>
                <a:cs typeface="Comic Sans MS"/>
                <a:sym typeface="Symbol"/>
              </a:rPr>
              <a:t>ePHENIX</a:t>
            </a:r>
            <a:r>
              <a:rPr lang="en-US" sz="1400" dirty="0" smtClean="0">
                <a:latin typeface="Comic Sans MS"/>
                <a:cs typeface="Comic Sans MS"/>
                <a:sym typeface="Symbol"/>
              </a:rPr>
              <a:t> physics</a:t>
            </a:r>
          </a:p>
          <a:p>
            <a:pPr marL="0" lvl="1">
              <a:spcAft>
                <a:spcPts val="0"/>
              </a:spcAft>
            </a:pPr>
            <a:endParaRPr lang="en-US" sz="1400" dirty="0" smtClean="0">
              <a:latin typeface="Comic Sans MS"/>
              <a:cs typeface="Comic Sans MS"/>
              <a:sym typeface="Symbol"/>
            </a:endParaRPr>
          </a:p>
          <a:p>
            <a:pPr marL="0" lvl="1">
              <a:spcAft>
                <a:spcPts val="0"/>
              </a:spcAft>
            </a:pPr>
            <a:r>
              <a:rPr lang="en-US" sz="1400" dirty="0" smtClean="0">
                <a:latin typeface="Comic Sans MS"/>
                <a:cs typeface="Comic Sans MS"/>
                <a:sym typeface="Symbol"/>
              </a:rPr>
              <a:t>Immediate focus: central barrel, as the proposal for </a:t>
            </a:r>
            <a:r>
              <a:rPr lang="en-US" sz="1400" dirty="0" err="1" smtClean="0">
                <a:latin typeface="Comic Sans MS"/>
                <a:cs typeface="Comic Sans MS"/>
                <a:sym typeface="Symbol"/>
              </a:rPr>
              <a:t>sPHENIX</a:t>
            </a:r>
            <a:r>
              <a:rPr lang="en-US" sz="1400" dirty="0" smtClean="0">
                <a:latin typeface="Comic Sans MS"/>
                <a:cs typeface="Comic Sans MS"/>
                <a:sym typeface="Symbol"/>
              </a:rPr>
              <a:t> barrel to be submitted in July 2012</a:t>
            </a:r>
          </a:p>
          <a:p>
            <a:pPr marL="0" lvl="1">
              <a:spcAft>
                <a:spcPts val="0"/>
              </a:spcAft>
            </a:pPr>
            <a:endParaRPr lang="en-US" sz="1400" dirty="0" smtClean="0">
              <a:latin typeface="Comic Sans MS"/>
              <a:cs typeface="Comic Sans MS"/>
              <a:sym typeface="Symbol"/>
            </a:endParaRPr>
          </a:p>
          <a:p>
            <a:pPr marL="0" lvl="1">
              <a:spcAft>
                <a:spcPts val="0"/>
              </a:spcAft>
            </a:pPr>
            <a:r>
              <a:rPr lang="en-US" sz="1400" dirty="0" smtClean="0">
                <a:latin typeface="Comic Sans MS"/>
                <a:cs typeface="Comic Sans MS"/>
                <a:sym typeface="Symbol"/>
              </a:rPr>
              <a:t>Working on forward/backward spectrometer design to satisfy both </a:t>
            </a:r>
            <a:r>
              <a:rPr lang="en-US" sz="1400" dirty="0" err="1" smtClean="0">
                <a:latin typeface="Comic Sans MS"/>
                <a:cs typeface="Comic Sans MS"/>
                <a:sym typeface="Symbol"/>
              </a:rPr>
              <a:t>pp+HI</a:t>
            </a:r>
            <a:r>
              <a:rPr lang="en-US" sz="1400" dirty="0" smtClean="0">
                <a:latin typeface="Comic Sans MS"/>
                <a:cs typeface="Comic Sans MS"/>
                <a:sym typeface="Symbol"/>
              </a:rPr>
              <a:t> and DIS physics</a:t>
            </a:r>
          </a:p>
          <a:p>
            <a:pPr marL="0" lvl="1">
              <a:spcAft>
                <a:spcPts val="0"/>
              </a:spcAft>
            </a:pPr>
            <a:r>
              <a:rPr lang="en-US" sz="1400" dirty="0" smtClean="0">
                <a:latin typeface="Comic Sans MS"/>
                <a:cs typeface="Comic Sans MS"/>
                <a:sym typeface="Symbol"/>
              </a:rPr>
              <a:t>IR design influence and bunch spacing for DAQ/triggering to be considered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1374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M. Lamont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438650" y="6488668"/>
            <a:ext cx="162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Bazilevski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Detector Concept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10" name="TextBox 9"/>
          <p:cNvSpPr txBox="1"/>
          <p:nvPr/>
        </p:nvSpPr>
        <p:spPr>
          <a:xfrm>
            <a:off x="17064" y="5135940"/>
            <a:ext cx="8930650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acceptance -5 &lt; </a:t>
            </a:r>
            <a:r>
              <a:rPr lang="en-US" sz="1600" dirty="0" err="1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 &lt; 5 central detector</a:t>
            </a:r>
          </a:p>
          <a:p>
            <a:r>
              <a:rPr lang="en-US" sz="1600" dirty="0" smtClean="0"/>
              <a:t>good PID (</a:t>
            </a: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dirty="0" err="1" smtClean="0"/>
              <a:t>,K,p</a:t>
            </a:r>
            <a:r>
              <a:rPr lang="en-US" sz="1600" dirty="0" smtClean="0"/>
              <a:t> and lepton) and vertex resolution (&lt; 5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m)</a:t>
            </a:r>
          </a:p>
          <a:p>
            <a:r>
              <a:rPr lang="en-US" sz="1600" dirty="0" smtClean="0"/>
              <a:t>tracking and calorimeter coverage the same </a:t>
            </a:r>
            <a:r>
              <a:rPr lang="en-US" sz="1600" dirty="0" smtClean="0">
                <a:sym typeface="Wingdings"/>
              </a:rPr>
              <a:t> good momentum resolution, lepton PID</a:t>
            </a:r>
          </a:p>
          <a:p>
            <a:pPr lvl="1"/>
            <a:r>
              <a:rPr lang="en-US" sz="1600" dirty="0" smtClean="0">
                <a:sym typeface="Wingdings"/>
              </a:rPr>
              <a:t>Barrel: MAPS &amp; TPC, Forward: MAPS &amp; GEM</a:t>
            </a:r>
          </a:p>
          <a:p>
            <a:r>
              <a:rPr lang="en-US" sz="1600" dirty="0" smtClean="0">
                <a:sym typeface="Wingdings"/>
              </a:rPr>
              <a:t>low material density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minimal multiple scattering and </a:t>
            </a:r>
            <a:r>
              <a:rPr lang="en-US" sz="1600" dirty="0" err="1" smtClean="0">
                <a:sym typeface="Wingdings"/>
              </a:rPr>
              <a:t>brems-strahlung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very forward electron and proton/neutron detection  Roman Pots, ZDC, low e-tagger</a:t>
            </a:r>
            <a:endParaRPr lang="en-US" sz="1600" dirty="0">
              <a:sym typeface="Wingdings"/>
            </a:endParaRPr>
          </a:p>
          <a:p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EIC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-Detector R&amp;D-CALL: https://</a:t>
            </a:r>
            <a:r>
              <a:rPr lang="en-US" sz="1600" dirty="0" err="1">
                <a:solidFill>
                  <a:srgbClr val="0000FF"/>
                </a:solidFill>
                <a:sym typeface="Wingdings"/>
              </a:rPr>
              <a:t>wiki.bnl.gov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/conferences/</a:t>
            </a:r>
            <a:r>
              <a:rPr lang="en-US" sz="1600" dirty="0" err="1">
                <a:solidFill>
                  <a:srgbClr val="0000FF"/>
                </a:solidFill>
                <a:sym typeface="Wingdings"/>
              </a:rPr>
              <a:t>index.php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/EIC_R%25D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2566" y="1885953"/>
            <a:ext cx="2872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Backward</a:t>
            </a:r>
            <a:r>
              <a:rPr lang="en-US" sz="1600" dirty="0"/>
              <a:t> </a:t>
            </a:r>
            <a:r>
              <a:rPr lang="en-US" sz="1600" dirty="0" smtClean="0"/>
              <a:t>Spectrometer</a:t>
            </a:r>
          </a:p>
          <a:p>
            <a:r>
              <a:rPr lang="en-US" sz="1600" dirty="0" smtClean="0"/>
              <a:t>For very low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-electrons: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0573" y="656165"/>
            <a:ext cx="5778597" cy="2921001"/>
            <a:chOff x="338666" y="1471082"/>
            <a:chExt cx="5778597" cy="29210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36" t="12315" b="12820"/>
            <a:stretch/>
          </p:blipFill>
          <p:spPr>
            <a:xfrm>
              <a:off x="338666" y="1471082"/>
              <a:ext cx="5778597" cy="292100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4307417" y="1957917"/>
              <a:ext cx="402166" cy="192616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solidFill>
                    <a:schemeClr val="tx1"/>
                  </a:solidFill>
                </a:ln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365493" y="1492250"/>
              <a:ext cx="952500" cy="465667"/>
            </a:xfrm>
            <a:prstGeom prst="rect">
              <a:avLst/>
            </a:prstGeom>
            <a:solidFill>
              <a:srgbClr val="322F31"/>
            </a:solidFill>
            <a:ln w="9525" cap="flat" cmpd="sng" algn="ctr">
              <a:solidFill>
                <a:srgbClr val="322F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53492" y="1496483"/>
              <a:ext cx="952500" cy="465667"/>
            </a:xfrm>
            <a:prstGeom prst="rect">
              <a:avLst/>
            </a:prstGeom>
            <a:solidFill>
              <a:srgbClr val="322F31"/>
            </a:solidFill>
            <a:ln w="9525" cap="flat" cmpd="sng" algn="ctr">
              <a:solidFill>
                <a:srgbClr val="322F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10640" y="3892551"/>
              <a:ext cx="952500" cy="465667"/>
            </a:xfrm>
            <a:prstGeom prst="rect">
              <a:avLst/>
            </a:prstGeom>
            <a:solidFill>
              <a:srgbClr val="322F31"/>
            </a:solidFill>
            <a:ln w="9525" cap="flat" cmpd="sng" algn="ctr">
              <a:solidFill>
                <a:srgbClr val="322F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367608" y="3907367"/>
              <a:ext cx="952500" cy="465667"/>
            </a:xfrm>
            <a:prstGeom prst="rect">
              <a:avLst/>
            </a:prstGeom>
            <a:solidFill>
              <a:srgbClr val="322F31"/>
            </a:solidFill>
            <a:ln w="9525" cap="flat" cmpd="sng" algn="ctr">
              <a:solidFill>
                <a:srgbClr val="322F3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93326" y="1545166"/>
              <a:ext cx="1318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"/>
                  <a:cs typeface="Times"/>
                </a:rPr>
                <a:t>Magnet 2-3T</a:t>
              </a:r>
              <a:endParaRPr lang="en-US" sz="1600" dirty="0">
                <a:latin typeface="Times"/>
                <a:cs typeface="Time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1"/>
          <a:stretch/>
        </p:blipFill>
        <p:spPr>
          <a:xfrm flipH="1">
            <a:off x="4351869" y="3583476"/>
            <a:ext cx="2724150" cy="139457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2"/>
          <p:cNvGrpSpPr/>
          <p:nvPr/>
        </p:nvGrpSpPr>
        <p:grpSpPr>
          <a:xfrm>
            <a:off x="6815668" y="2614086"/>
            <a:ext cx="2202573" cy="1705276"/>
            <a:chOff x="4434418" y="2000250"/>
            <a:chExt cx="2202573" cy="1705276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4434418" y="2000250"/>
              <a:ext cx="2202573" cy="1705276"/>
              <a:chOff x="167217" y="3181350"/>
              <a:chExt cx="4405146" cy="3410551"/>
            </a:xfrm>
          </p:grpSpPr>
          <p:pic>
            <p:nvPicPr>
              <p:cNvPr id="23" name="Picture 5" descr="VerticalMAtching2.pdf"/>
              <p:cNvPicPr>
                <a:picLocks noChangeAspect="1"/>
              </p:cNvPicPr>
              <p:nvPr/>
            </p:nvPicPr>
            <p:blipFill rotWithShape="1">
              <a:blip r:embed="rId4"/>
              <a:srcRect l="3325" t="5187" r="9090" b="7058"/>
              <a:stretch/>
            </p:blipFill>
            <p:spPr bwMode="auto">
              <a:xfrm>
                <a:off x="167217" y="3181350"/>
                <a:ext cx="4405146" cy="3410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732367" y="3661834"/>
                <a:ext cx="281631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space for low-</a:t>
                </a:r>
                <a:r>
                  <a:rPr lang="en-US" sz="12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Q</a:t>
                </a:r>
              </a:p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e-tagger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5365751" y="3312582"/>
              <a:ext cx="349250" cy="105833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1435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Dehmelt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/>
          <a:srcRect l="3304" r="3709"/>
          <a:stretch/>
        </p:blipFill>
        <p:spPr>
          <a:xfrm>
            <a:off x="3862912" y="1789966"/>
            <a:ext cx="5302250" cy="506548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-27700" y="743206"/>
            <a:ext cx="9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current SIDIS data not sensitive to                    </a:t>
            </a:r>
            <a:r>
              <a:rPr lang="en-US" sz="1200" dirty="0" smtClean="0"/>
              <a:t>(known to be sizable for </a:t>
            </a:r>
            <a:r>
              <a:rPr lang="en-US" sz="1200" dirty="0" err="1" smtClean="0"/>
              <a:t>unpol</a:t>
            </a:r>
            <a:r>
              <a:rPr lang="en-US" sz="1200" dirty="0" smtClean="0"/>
              <a:t>. </a:t>
            </a:r>
            <a:r>
              <a:rPr lang="en-US" sz="1200" dirty="0" err="1" smtClean="0"/>
              <a:t>PDFs</a:t>
            </a:r>
            <a:r>
              <a:rPr lang="en-US" sz="1200" dirty="0" smtClean="0"/>
              <a:t>) </a:t>
            </a:r>
            <a:endParaRPr lang="en-US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140038"/>
            <a:ext cx="937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many models predict sizable asymmetry </a:t>
            </a:r>
            <a:r>
              <a:rPr lang="en-US" sz="1200" dirty="0" smtClean="0"/>
              <a:t>[large N</a:t>
            </a:r>
            <a:r>
              <a:rPr lang="en-US" sz="1200" baseline="-25000" dirty="0" smtClean="0"/>
              <a:t>C </a:t>
            </a:r>
            <a:r>
              <a:rPr lang="en-US" sz="1200" dirty="0" smtClean="0"/>
              <a:t>, </a:t>
            </a:r>
            <a:r>
              <a:rPr lang="en-US" sz="1200" dirty="0" err="1" smtClean="0"/>
              <a:t>chiral</a:t>
            </a:r>
            <a:r>
              <a:rPr lang="en-US" sz="1200" dirty="0" smtClean="0"/>
              <a:t> quark </a:t>
            </a:r>
            <a:r>
              <a:rPr lang="en-US" sz="1200" dirty="0" err="1" smtClean="0"/>
              <a:t>soliton</a:t>
            </a:r>
            <a:r>
              <a:rPr lang="en-US" sz="1200" dirty="0" smtClean="0"/>
              <a:t>, meson cloud, Pauli blocking]  </a:t>
            </a:r>
            <a:endParaRPr lang="en-US" sz="12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94258" y="-58255"/>
            <a:ext cx="8342917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Comic Sans MS"/>
                <a:ea typeface="+mj-ea"/>
                <a:cs typeface="Comic Sans MS"/>
              </a:rPr>
              <a:t>probing a possible asymmetry in the polarized sea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10" name="Bild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80" y="808787"/>
            <a:ext cx="1790700" cy="292100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7864" y="2406710"/>
            <a:ext cx="1423356" cy="111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21654" y="1572869"/>
            <a:ext cx="379434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Thomas, Signal, Cao; </a:t>
            </a:r>
            <a:r>
              <a:rPr lang="en-US" sz="1100" dirty="0" err="1">
                <a:solidFill>
                  <a:srgbClr val="0000FF"/>
                </a:solidFill>
                <a:ea typeface="Comic Sans MS" charset="0"/>
                <a:cs typeface="Comic Sans MS" charset="0"/>
              </a:rPr>
              <a:t>Holtmann</a:t>
            </a: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ea typeface="Comic Sans MS" charset="0"/>
                <a:cs typeface="Comic Sans MS" charset="0"/>
              </a:rPr>
              <a:t>Speth</a:t>
            </a: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ea typeface="Comic Sans MS" charset="0"/>
                <a:cs typeface="Comic Sans MS" charset="0"/>
              </a:rPr>
              <a:t>Fassler</a:t>
            </a:r>
            <a:r>
              <a:rPr lang="en-US" sz="11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Diakonov</a:t>
            </a: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ea typeface="Comic Sans MS" charset="0"/>
                <a:cs typeface="Comic Sans MS" charset="0"/>
              </a:rPr>
              <a:t>Polyakov</a:t>
            </a: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, Weiss</a:t>
            </a:r>
            <a:r>
              <a:rPr lang="en-US" sz="11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; Schafer</a:t>
            </a: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, Fries; Kumano</a:t>
            </a:r>
            <a:r>
              <a:rPr lang="en-US" sz="11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Wakamatsu</a:t>
            </a: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; Gluck, </a:t>
            </a:r>
            <a:r>
              <a:rPr lang="en-US" sz="1100" dirty="0" err="1">
                <a:solidFill>
                  <a:srgbClr val="0000FF"/>
                </a:solidFill>
                <a:ea typeface="Comic Sans MS" charset="0"/>
                <a:cs typeface="Comic Sans MS" charset="0"/>
              </a:rPr>
              <a:t>Reya</a:t>
            </a: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; </a:t>
            </a:r>
            <a:r>
              <a:rPr lang="en-US" sz="1100" dirty="0" err="1">
                <a:solidFill>
                  <a:srgbClr val="0000FF"/>
                </a:solidFill>
                <a:ea typeface="Comic Sans MS" charset="0"/>
                <a:cs typeface="Comic Sans MS" charset="0"/>
              </a:rPr>
              <a:t>Bourrely</a:t>
            </a:r>
            <a:r>
              <a:rPr lang="en-US" sz="11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ea typeface="Comic Sans MS" charset="0"/>
                <a:cs typeface="Comic Sans MS" charset="0"/>
              </a:rPr>
              <a:t>Soffer</a:t>
            </a:r>
            <a:r>
              <a:rPr lang="en-US" sz="14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, …</a:t>
            </a:r>
            <a:endParaRPr lang="de-DE" sz="1400" dirty="0">
              <a:solidFill>
                <a:srgbClr val="0000FF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326432" y="2219200"/>
            <a:ext cx="652825" cy="499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14622" y="3557921"/>
            <a:ext cx="3583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can be easily studied at an EIC</a:t>
            </a:r>
          </a:p>
          <a:p>
            <a:r>
              <a:rPr lang="en-US" b="1" dirty="0" smtClean="0"/>
              <a:t>  </a:t>
            </a:r>
            <a:r>
              <a:rPr lang="en-US" sz="1200" b="1" dirty="0" smtClean="0"/>
              <a:t> </a:t>
            </a:r>
            <a:r>
              <a:rPr lang="en-US" b="1" dirty="0" smtClean="0"/>
              <a:t>with stage-1 data</a:t>
            </a:r>
          </a:p>
          <a:p>
            <a:r>
              <a:rPr lang="en-US" sz="2000" dirty="0" smtClean="0"/>
              <a:t>  </a:t>
            </a:r>
            <a:r>
              <a:rPr lang="en-US" sz="1400" dirty="0" smtClean="0"/>
              <a:t>main effect expected to be at not too small </a:t>
            </a:r>
            <a:r>
              <a:rPr lang="en-US" sz="1400" dirty="0" err="1" smtClean="0"/>
              <a:t>x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4703054"/>
            <a:ext cx="3736920" cy="1200329"/>
            <a:chOff x="103218" y="5846054"/>
            <a:chExt cx="3736920" cy="1200329"/>
          </a:xfrm>
        </p:grpSpPr>
        <p:pic>
          <p:nvPicPr>
            <p:cNvPr id="15" name="Bild 14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098" y="6233481"/>
              <a:ext cx="1524000" cy="24130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03218" y="5846054"/>
              <a:ext cx="373692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dirty="0" smtClean="0"/>
                <a:t> can try to look into a possible</a:t>
              </a:r>
            </a:p>
            <a:p>
              <a:r>
                <a:rPr lang="en-US" dirty="0" smtClean="0"/>
                <a:t>                                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with K</a:t>
              </a:r>
              <a:r>
                <a:rPr lang="en-US" baseline="30000" dirty="0" smtClean="0"/>
                <a:t>+/-</a:t>
              </a:r>
              <a:r>
                <a:rPr lang="en-US" dirty="0" smtClean="0"/>
                <a:t> SIDIS data</a:t>
              </a:r>
            </a:p>
            <a:p>
              <a:r>
                <a:rPr lang="en-US" dirty="0" smtClean="0"/>
                <a:t>  </a:t>
              </a:r>
              <a:r>
                <a:rPr lang="en-US" sz="1400" dirty="0" smtClean="0"/>
                <a:t>needs improved </a:t>
              </a:r>
              <a:r>
                <a:rPr lang="en-US" sz="1400" dirty="0" err="1" smtClean="0"/>
                <a:t>frag</a:t>
              </a:r>
              <a:r>
                <a:rPr lang="en-US" sz="1400" dirty="0" smtClean="0"/>
                <a:t>. </a:t>
              </a:r>
              <a:r>
                <a:rPr lang="en-US" sz="1400" dirty="0" err="1" smtClean="0"/>
                <a:t>fcts</a:t>
              </a:r>
              <a:r>
                <a:rPr lang="en-US" sz="1400" dirty="0" smtClean="0"/>
                <a:t>. first</a:t>
              </a:r>
              <a:endParaRPr lang="en-US" dirty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More insights to the proton</a:t>
            </a:r>
            <a:endParaRPr lang="en-US" dirty="0">
              <a:ea typeface="+mj-ea"/>
            </a:endParaRPr>
          </a:p>
        </p:txBody>
      </p:sp>
      <p:sp>
        <p:nvSpPr>
          <p:cNvPr id="18490" name="Slide Number Placeholder 14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D408F7-FC60-EA4F-B641-88D916029B50}" type="slidenum">
              <a:rPr lang="en-US"/>
              <a:pPr/>
              <a:t>61</a:t>
            </a:fld>
            <a:endParaRPr lang="en-US"/>
          </a:p>
        </p:txBody>
      </p:sp>
      <p:sp>
        <p:nvSpPr>
          <p:cNvPr id="18444" name="Line 137"/>
          <p:cNvSpPr>
            <a:spLocks noChangeShapeType="1"/>
          </p:cNvSpPr>
          <p:nvPr/>
        </p:nvSpPr>
        <p:spPr bwMode="auto">
          <a:xfrm>
            <a:off x="2133600" y="1447800"/>
            <a:ext cx="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38"/>
          <p:cNvGrpSpPr>
            <a:grpSpLocks/>
          </p:cNvGrpSpPr>
          <p:nvPr/>
        </p:nvGrpSpPr>
        <p:grpSpPr bwMode="auto">
          <a:xfrm rot="-5400000">
            <a:off x="647700" y="1181100"/>
            <a:ext cx="838200" cy="1066800"/>
            <a:chOff x="240" y="528"/>
            <a:chExt cx="2496" cy="3168"/>
          </a:xfrm>
        </p:grpSpPr>
        <p:sp>
          <p:nvSpPr>
            <p:cNvPr id="18554" name="AutoShape 139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5" name="Oval 140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6" name="AutoShape 141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7" name="Oval 142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4" name="Group 143"/>
          <p:cNvGrpSpPr>
            <a:grpSpLocks/>
          </p:cNvGrpSpPr>
          <p:nvPr/>
        </p:nvGrpSpPr>
        <p:grpSpPr bwMode="auto">
          <a:xfrm rot="5400000">
            <a:off x="2895600" y="1143000"/>
            <a:ext cx="838200" cy="1143000"/>
            <a:chOff x="3120" y="528"/>
            <a:chExt cx="2496" cy="3168"/>
          </a:xfrm>
        </p:grpSpPr>
        <p:sp>
          <p:nvSpPr>
            <p:cNvPr id="18550" name="AutoShape 144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1" name="Oval 145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2" name="AutoShape 146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3" name="Oval 147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47" name="Line 148"/>
          <p:cNvSpPr>
            <a:spLocks noChangeShapeType="1"/>
          </p:cNvSpPr>
          <p:nvPr/>
        </p:nvSpPr>
        <p:spPr bwMode="auto">
          <a:xfrm>
            <a:off x="19050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 rot="-5400000">
            <a:off x="647700" y="1181100"/>
            <a:ext cx="838200" cy="1066800"/>
            <a:chOff x="240" y="528"/>
            <a:chExt cx="2496" cy="3168"/>
          </a:xfrm>
        </p:grpSpPr>
        <p:sp>
          <p:nvSpPr>
            <p:cNvPr id="18546" name="AutoShape 15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7" name="Oval 16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8" name="AutoShape 17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9" name="Oval 18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 rot="5400000">
            <a:off x="2895600" y="1143000"/>
            <a:ext cx="838200" cy="1143000"/>
            <a:chOff x="3120" y="528"/>
            <a:chExt cx="2496" cy="3168"/>
          </a:xfrm>
        </p:grpSpPr>
        <p:sp>
          <p:nvSpPr>
            <p:cNvPr id="18542" name="AutoShape 20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3" name="Oval 21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4" name="AutoShape 22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5" name="Oval 23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50" name="Line 24"/>
          <p:cNvSpPr>
            <a:spLocks noChangeShapeType="1"/>
          </p:cNvSpPr>
          <p:nvPr/>
        </p:nvSpPr>
        <p:spPr bwMode="auto">
          <a:xfrm>
            <a:off x="19050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51" name="Line 25"/>
          <p:cNvSpPr>
            <a:spLocks noChangeShapeType="1"/>
          </p:cNvSpPr>
          <p:nvPr/>
        </p:nvSpPr>
        <p:spPr bwMode="auto">
          <a:xfrm>
            <a:off x="2133600" y="1447800"/>
            <a:ext cx="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 rot="-5400000">
            <a:off x="647700" y="1181100"/>
            <a:ext cx="838200" cy="1066800"/>
            <a:chOff x="240" y="528"/>
            <a:chExt cx="2496" cy="3168"/>
          </a:xfrm>
        </p:grpSpPr>
        <p:sp>
          <p:nvSpPr>
            <p:cNvPr id="18538" name="AutoShape 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9" name="Oval 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0" name="AutoShape 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1" name="Oval 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 rot="5400000">
            <a:off x="2895600" y="1143000"/>
            <a:ext cx="838200" cy="1143000"/>
            <a:chOff x="3120" y="528"/>
            <a:chExt cx="2496" cy="3168"/>
          </a:xfrm>
        </p:grpSpPr>
        <p:sp>
          <p:nvSpPr>
            <p:cNvPr id="18534" name="AutoShape 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5" name="Oval 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6" name="AutoShape 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7" name="Oval 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54" name="Line 36"/>
          <p:cNvSpPr>
            <a:spLocks noChangeShapeType="1"/>
          </p:cNvSpPr>
          <p:nvPr/>
        </p:nvSpPr>
        <p:spPr bwMode="auto">
          <a:xfrm>
            <a:off x="19050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126"/>
          <p:cNvGrpSpPr>
            <a:grpSpLocks/>
          </p:cNvGrpSpPr>
          <p:nvPr/>
        </p:nvGrpSpPr>
        <p:grpSpPr bwMode="auto">
          <a:xfrm rot="-5400000">
            <a:off x="647700" y="1181100"/>
            <a:ext cx="838200" cy="1066800"/>
            <a:chOff x="240" y="528"/>
            <a:chExt cx="2496" cy="3168"/>
          </a:xfrm>
        </p:grpSpPr>
        <p:sp>
          <p:nvSpPr>
            <p:cNvPr id="18530" name="AutoShape 1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1" name="Oval 1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2" name="AutoShape 1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3" name="Oval 1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0" name="Group 131"/>
          <p:cNvGrpSpPr>
            <a:grpSpLocks/>
          </p:cNvGrpSpPr>
          <p:nvPr/>
        </p:nvGrpSpPr>
        <p:grpSpPr bwMode="auto">
          <a:xfrm rot="5400000">
            <a:off x="2895600" y="1143000"/>
            <a:ext cx="838200" cy="1143000"/>
            <a:chOff x="3120" y="528"/>
            <a:chExt cx="2496" cy="3168"/>
          </a:xfrm>
        </p:grpSpPr>
        <p:sp>
          <p:nvSpPr>
            <p:cNvPr id="18526" name="AutoShape 1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7" name="Oval 1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8" name="AutoShape 1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9" name="Oval 1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57" name="Line 136"/>
          <p:cNvSpPr>
            <a:spLocks noChangeShapeType="1"/>
          </p:cNvSpPr>
          <p:nvPr/>
        </p:nvSpPr>
        <p:spPr bwMode="auto">
          <a:xfrm>
            <a:off x="19050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71"/>
          <p:cNvGrpSpPr>
            <a:grpSpLocks/>
          </p:cNvGrpSpPr>
          <p:nvPr/>
        </p:nvGrpSpPr>
        <p:grpSpPr bwMode="auto">
          <a:xfrm rot="-5400000">
            <a:off x="647700" y="2857500"/>
            <a:ext cx="838200" cy="1066800"/>
            <a:chOff x="240" y="528"/>
            <a:chExt cx="2496" cy="3168"/>
          </a:xfrm>
        </p:grpSpPr>
        <p:sp>
          <p:nvSpPr>
            <p:cNvPr id="18522" name="AutoShape 17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3" name="Oval 17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4" name="AutoShape 174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5" name="Oval 175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2" name="Group 176"/>
          <p:cNvGrpSpPr>
            <a:grpSpLocks/>
          </p:cNvGrpSpPr>
          <p:nvPr/>
        </p:nvGrpSpPr>
        <p:grpSpPr bwMode="auto">
          <a:xfrm rot="5400000">
            <a:off x="2801938" y="2786063"/>
            <a:ext cx="838200" cy="1143000"/>
            <a:chOff x="3120" y="528"/>
            <a:chExt cx="2496" cy="3168"/>
          </a:xfrm>
        </p:grpSpPr>
        <p:sp>
          <p:nvSpPr>
            <p:cNvPr id="18518" name="AutoShape 177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19" name="Oval 178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0" name="AutoShape 179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1" name="Oval 180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60" name="Line 181"/>
          <p:cNvSpPr>
            <a:spLocks noChangeShapeType="1"/>
          </p:cNvSpPr>
          <p:nvPr/>
        </p:nvSpPr>
        <p:spPr bwMode="auto">
          <a:xfrm>
            <a:off x="1905000" y="3352800"/>
            <a:ext cx="457200" cy="0"/>
          </a:xfrm>
          <a:prstGeom prst="line">
            <a:avLst/>
          </a:prstGeom>
          <a:noFill/>
          <a:ln w="44450">
            <a:solidFill>
              <a:srgbClr val="CC66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61" name="Text Box 184"/>
          <p:cNvSpPr txBox="1">
            <a:spLocks noChangeArrowheads="1"/>
          </p:cNvSpPr>
          <p:nvPr/>
        </p:nvSpPr>
        <p:spPr bwMode="auto">
          <a:xfrm>
            <a:off x="12700" y="2133600"/>
            <a:ext cx="4597400" cy="32385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 dirty="0" err="1">
                <a:latin typeface="Comic Sans MS" charset="0"/>
                <a:ea typeface="Comic Sans MS" charset="0"/>
                <a:cs typeface="Comic Sans MS" charset="0"/>
              </a:rPr>
              <a:t>Unpolarized</a:t>
            </a:r>
            <a:r>
              <a:rPr lang="en-US" sz="1500" b="1" dirty="0">
                <a:latin typeface="Comic Sans MS" charset="0"/>
                <a:ea typeface="Comic Sans MS" charset="0"/>
                <a:cs typeface="Comic Sans MS" charset="0"/>
              </a:rPr>
              <a:t> distribution </a:t>
            </a:r>
            <a:r>
              <a:rPr lang="en-US" sz="1500" b="1" dirty="0">
                <a:latin typeface="Symbol" charset="2"/>
                <a:ea typeface="Comic Sans MS" charset="0"/>
                <a:cs typeface="Symbol" charset="2"/>
              </a:rPr>
              <a:t>function</a:t>
            </a:r>
            <a:r>
              <a:rPr lang="en-US" sz="1500" b="1" dirty="0">
                <a:latin typeface="Comic Sans MS" charset="0"/>
                <a:ea typeface="Comic Sans MS" charset="0"/>
                <a:cs typeface="Comic Sans MS" charset="0"/>
              </a:rPr>
              <a:t> q(x), G(x)</a:t>
            </a:r>
          </a:p>
        </p:txBody>
      </p:sp>
      <p:sp>
        <p:nvSpPr>
          <p:cNvPr id="18462" name="Text Box 185"/>
          <p:cNvSpPr txBox="1">
            <a:spLocks noChangeArrowheads="1"/>
          </p:cNvSpPr>
          <p:nvPr/>
        </p:nvSpPr>
        <p:spPr bwMode="auto">
          <a:xfrm>
            <a:off x="76200" y="3870325"/>
            <a:ext cx="4343400" cy="338138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Helicity distribution function </a:t>
            </a:r>
            <a:r>
              <a:rPr lang="en-US" sz="1600" b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q(x),</a:t>
            </a:r>
            <a:r>
              <a:rPr lang="en-US" sz="1400" b="1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400" b="1">
                <a:latin typeface="Comic Sans MS" charset="0"/>
                <a:ea typeface="Comic Sans MS" charset="0"/>
                <a:cs typeface="Comic Sans MS" charset="0"/>
              </a:rPr>
              <a:t>G(x)</a:t>
            </a:r>
          </a:p>
        </p:txBody>
      </p:sp>
      <p:sp>
        <p:nvSpPr>
          <p:cNvPr id="65" name="Text Box 186"/>
          <p:cNvSpPr txBox="1">
            <a:spLocks noChangeArrowheads="1"/>
          </p:cNvSpPr>
          <p:nvPr/>
        </p:nvSpPr>
        <p:spPr bwMode="auto">
          <a:xfrm>
            <a:off x="4318000" y="1493838"/>
            <a:ext cx="4495800" cy="3397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Transversity distribution function </a:t>
            </a:r>
            <a:r>
              <a:rPr lang="en-US" sz="1600" b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q(x)</a:t>
            </a:r>
          </a:p>
        </p:txBody>
      </p:sp>
      <p:grpSp>
        <p:nvGrpSpPr>
          <p:cNvPr id="13" name="Group 108"/>
          <p:cNvGrpSpPr>
            <a:grpSpLocks/>
          </p:cNvGrpSpPr>
          <p:nvPr/>
        </p:nvGrpSpPr>
        <p:grpSpPr bwMode="auto">
          <a:xfrm>
            <a:off x="4656137" y="3948113"/>
            <a:ext cx="3133195" cy="454025"/>
            <a:chOff x="4715932" y="5294313"/>
            <a:chExt cx="3133196" cy="454556"/>
          </a:xfrm>
        </p:grpSpPr>
        <p:grpSp>
          <p:nvGrpSpPr>
            <p:cNvPr id="14" name="Group 107"/>
            <p:cNvGrpSpPr>
              <a:grpSpLocks/>
            </p:cNvGrpSpPr>
            <p:nvPr/>
          </p:nvGrpSpPr>
          <p:grpSpPr bwMode="auto">
            <a:xfrm>
              <a:off x="4715932" y="5294313"/>
              <a:ext cx="3133196" cy="437508"/>
              <a:chOff x="4715932" y="5294313"/>
              <a:chExt cx="3133196" cy="437508"/>
            </a:xfrm>
          </p:grpSpPr>
          <p:sp>
            <p:nvSpPr>
              <p:cNvPr id="18517" name="TextBox 104"/>
              <p:cNvSpPr txBox="1">
                <a:spLocks noChangeArrowheads="1"/>
              </p:cNvSpPr>
              <p:nvPr/>
            </p:nvSpPr>
            <p:spPr bwMode="auto">
              <a:xfrm>
                <a:off x="4715932" y="5393267"/>
                <a:ext cx="313319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dirty="0">
                    <a:latin typeface="Comic Sans MS" charset="0"/>
                    <a:ea typeface="Comic Sans MS" charset="0"/>
                    <a:cs typeface="Comic Sans MS" charset="0"/>
                  </a:rPr>
                  <a:t>Correlation between    and</a:t>
                </a:r>
              </a:p>
            </p:txBody>
          </p:sp>
          <p:graphicFrame>
            <p:nvGraphicFramePr>
              <p:cNvPr id="18441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1777502"/>
                  </p:ext>
                </p:extLst>
              </p:nvPr>
            </p:nvGraphicFramePr>
            <p:xfrm>
              <a:off x="7495646" y="5294313"/>
              <a:ext cx="327025" cy="4143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33" name="Equation" r:id="rId3" imgW="190500" imgH="241300" progId="Equation.DSMT4">
                      <p:embed/>
                    </p:oleObj>
                  </mc:Choice>
                  <mc:Fallback>
                    <p:oleObj name="Equation" r:id="rId3" imgW="190500" imgH="2413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95646" y="5294313"/>
                            <a:ext cx="327025" cy="4143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843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3119963"/>
                </p:ext>
              </p:extLst>
            </p:nvPr>
          </p:nvGraphicFramePr>
          <p:xfrm>
            <a:off x="6794501" y="5355169"/>
            <a:ext cx="306211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4" name="Equation" r:id="rId5" imgW="177800" imgH="228600" progId="Equation.DSMT4">
                    <p:embed/>
                  </p:oleObj>
                </mc:Choice>
                <mc:Fallback>
                  <p:oleObj name="Equation" r:id="rId5" imgW="1778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94501" y="5355169"/>
                          <a:ext cx="306211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06"/>
          <p:cNvGrpSpPr>
            <a:grpSpLocks/>
          </p:cNvGrpSpPr>
          <p:nvPr/>
        </p:nvGrpSpPr>
        <p:grpSpPr bwMode="auto">
          <a:xfrm>
            <a:off x="4792662" y="5937250"/>
            <a:ext cx="3271837" cy="447675"/>
            <a:chOff x="4817532" y="2711979"/>
            <a:chExt cx="3271838" cy="446618"/>
          </a:xfrm>
        </p:grpSpPr>
        <p:grpSp>
          <p:nvGrpSpPr>
            <p:cNvPr id="16" name="Group 105"/>
            <p:cNvGrpSpPr>
              <a:grpSpLocks/>
            </p:cNvGrpSpPr>
            <p:nvPr/>
          </p:nvGrpSpPr>
          <p:grpSpPr bwMode="auto">
            <a:xfrm>
              <a:off x="4817532" y="2711979"/>
              <a:ext cx="3271838" cy="437508"/>
              <a:chOff x="4817532" y="2711979"/>
              <a:chExt cx="3271838" cy="437508"/>
            </a:xfrm>
          </p:grpSpPr>
          <p:sp>
            <p:nvSpPr>
              <p:cNvPr id="18515" name="TextBox 88"/>
              <p:cNvSpPr txBox="1">
                <a:spLocks noChangeArrowheads="1"/>
              </p:cNvSpPr>
              <p:nvPr/>
            </p:nvSpPr>
            <p:spPr bwMode="auto">
              <a:xfrm>
                <a:off x="4817532" y="2810933"/>
                <a:ext cx="327183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dirty="0">
                    <a:latin typeface="Comic Sans MS" charset="0"/>
                    <a:ea typeface="Comic Sans MS" charset="0"/>
                    <a:cs typeface="Comic Sans MS" charset="0"/>
                  </a:rPr>
                  <a:t>Correlation between    and</a:t>
                </a:r>
              </a:p>
            </p:txBody>
          </p:sp>
          <p:graphicFrame>
            <p:nvGraphicFramePr>
              <p:cNvPr id="18436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0070864"/>
                  </p:ext>
                </p:extLst>
              </p:nvPr>
            </p:nvGraphicFramePr>
            <p:xfrm>
              <a:off x="7597246" y="2711979"/>
              <a:ext cx="327025" cy="4143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35" name="Equation" r:id="rId7" imgW="190500" imgH="241300" progId="Equation.DSMT4">
                      <p:embed/>
                    </p:oleObj>
                  </mc:Choice>
                  <mc:Fallback>
                    <p:oleObj name="Equation" r:id="rId7" imgW="190500" imgH="2413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97246" y="2711979"/>
                            <a:ext cx="327025" cy="4143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843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1403942"/>
                </p:ext>
              </p:extLst>
            </p:nvPr>
          </p:nvGraphicFramePr>
          <p:xfrm>
            <a:off x="6898746" y="2764897"/>
            <a:ext cx="371475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6" name="Equation" r:id="rId9" imgW="215900" imgH="228600" progId="Equation.DSMT4">
                    <p:embed/>
                  </p:oleObj>
                </mc:Choice>
                <mc:Fallback>
                  <p:oleObj name="Equation" r:id="rId9" imgW="2159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8746" y="2764897"/>
                          <a:ext cx="371475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71"/>
          <p:cNvGrpSpPr>
            <a:grpSpLocks/>
          </p:cNvGrpSpPr>
          <p:nvPr/>
        </p:nvGrpSpPr>
        <p:grpSpPr bwMode="auto">
          <a:xfrm>
            <a:off x="4741863" y="1714500"/>
            <a:ext cx="3171825" cy="398463"/>
            <a:chOff x="177800" y="5977465"/>
            <a:chExt cx="3172353" cy="398464"/>
          </a:xfrm>
        </p:grpSpPr>
        <p:sp>
          <p:nvSpPr>
            <p:cNvPr id="18513" name="TextBox 68"/>
            <p:cNvSpPr txBox="1">
              <a:spLocks noChangeArrowheads="1"/>
            </p:cNvSpPr>
            <p:nvPr/>
          </p:nvSpPr>
          <p:spPr bwMode="auto">
            <a:xfrm>
              <a:off x="177800" y="6019800"/>
              <a:ext cx="29419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latin typeface="Comic Sans MS" charset="0"/>
                  <a:ea typeface="Comic Sans MS" charset="0"/>
                  <a:cs typeface="Comic Sans MS" charset="0"/>
                </a:rPr>
                <a:t>Correlation between    and</a:t>
              </a:r>
            </a:p>
          </p:txBody>
        </p:sp>
        <p:graphicFrame>
          <p:nvGraphicFramePr>
            <p:cNvPr id="1843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4243737"/>
                </p:ext>
              </p:extLst>
            </p:nvPr>
          </p:nvGraphicFramePr>
          <p:xfrm>
            <a:off x="2253354" y="5977465"/>
            <a:ext cx="306388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7" name="Equation" r:id="rId11" imgW="177800" imgH="228600" progId="Equation.DSMT4">
                    <p:embed/>
                  </p:oleObj>
                </mc:Choice>
                <mc:Fallback>
                  <p:oleObj name="Equation" r:id="rId11" imgW="1778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3354" y="5977465"/>
                          <a:ext cx="306388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3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7846090"/>
                </p:ext>
              </p:extLst>
            </p:nvPr>
          </p:nvGraphicFramePr>
          <p:xfrm>
            <a:off x="2978678" y="5982229"/>
            <a:ext cx="371475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" name="Equation" r:id="rId13" imgW="215900" imgH="228600" progId="Equation.DSMT4">
                    <p:embed/>
                  </p:oleObj>
                </mc:Choice>
                <mc:Fallback>
                  <p:oleObj name="Equation" r:id="rId13" imgW="2159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8678" y="5982229"/>
                          <a:ext cx="371475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1"/>
          <p:cNvGrpSpPr>
            <a:grpSpLocks/>
          </p:cNvGrpSpPr>
          <p:nvPr/>
        </p:nvGrpSpPr>
        <p:grpSpPr bwMode="auto">
          <a:xfrm>
            <a:off x="4906963" y="4457700"/>
            <a:ext cx="838200" cy="1066800"/>
            <a:chOff x="240" y="528"/>
            <a:chExt cx="2496" cy="3168"/>
          </a:xfrm>
        </p:grpSpPr>
        <p:sp>
          <p:nvSpPr>
            <p:cNvPr id="18510" name="AutoShape 17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11" name="Oval 17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12" name="Oval 175"/>
            <p:cNvSpPr>
              <a:spLocks noChangeArrowheads="1"/>
            </p:cNvSpPr>
            <p:nvPr/>
          </p:nvSpPr>
          <p:spPr bwMode="auto">
            <a:xfrm>
              <a:off x="1225" y="2229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9" name="Group 176"/>
          <p:cNvGrpSpPr>
            <a:grpSpLocks/>
          </p:cNvGrpSpPr>
          <p:nvPr/>
        </p:nvGrpSpPr>
        <p:grpSpPr bwMode="auto">
          <a:xfrm rot="10800000">
            <a:off x="7002463" y="4419600"/>
            <a:ext cx="838200" cy="1143000"/>
            <a:chOff x="3120" y="528"/>
            <a:chExt cx="2496" cy="3168"/>
          </a:xfrm>
        </p:grpSpPr>
        <p:sp>
          <p:nvSpPr>
            <p:cNvPr id="18507" name="AutoShape 177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8" name="Oval 178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9" name="Oval 180"/>
            <p:cNvSpPr>
              <a:spLocks noChangeArrowheads="1"/>
            </p:cNvSpPr>
            <p:nvPr/>
          </p:nvSpPr>
          <p:spPr bwMode="auto">
            <a:xfrm>
              <a:off x="4080" y="224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85" name="Line 181"/>
          <p:cNvSpPr>
            <a:spLocks noChangeShapeType="1"/>
          </p:cNvSpPr>
          <p:nvPr/>
        </p:nvSpPr>
        <p:spPr bwMode="auto">
          <a:xfrm>
            <a:off x="6113463" y="4953000"/>
            <a:ext cx="457200" cy="0"/>
          </a:xfrm>
          <a:prstGeom prst="line">
            <a:avLst/>
          </a:prstGeom>
          <a:noFill/>
          <a:ln w="44450">
            <a:solidFill>
              <a:srgbClr val="CC66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87"/>
          <p:cNvGrpSpPr>
            <a:grpSpLocks/>
          </p:cNvGrpSpPr>
          <p:nvPr/>
        </p:nvGrpSpPr>
        <p:grpSpPr bwMode="auto">
          <a:xfrm>
            <a:off x="4787900" y="5597525"/>
            <a:ext cx="3176588" cy="414338"/>
            <a:chOff x="4711700" y="2320395"/>
            <a:chExt cx="3176578" cy="414225"/>
          </a:xfrm>
        </p:grpSpPr>
        <p:sp>
          <p:nvSpPr>
            <p:cNvPr id="18506" name="Text Box 186"/>
            <p:cNvSpPr txBox="1">
              <a:spLocks noChangeArrowheads="1"/>
            </p:cNvSpPr>
            <p:nvPr/>
          </p:nvSpPr>
          <p:spPr bwMode="auto">
            <a:xfrm>
              <a:off x="4711700" y="2396066"/>
              <a:ext cx="3064933" cy="3385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Comic Sans MS" charset="0"/>
                  <a:ea typeface="Comic Sans MS" charset="0"/>
                  <a:cs typeface="Comic Sans MS" charset="0"/>
                </a:rPr>
                <a:t>Sivers distribution function</a:t>
              </a:r>
            </a:p>
          </p:txBody>
        </p:sp>
        <p:graphicFrame>
          <p:nvGraphicFramePr>
            <p:cNvPr id="1843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8192858"/>
                </p:ext>
              </p:extLst>
            </p:nvPr>
          </p:nvGraphicFramePr>
          <p:xfrm>
            <a:off x="7518391" y="2320395"/>
            <a:ext cx="369887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" name="Equation" r:id="rId15" imgW="215900" imgH="228600" progId="Equation.DSMT4">
                    <p:embed/>
                  </p:oleObj>
                </mc:Choice>
                <mc:Fallback>
                  <p:oleObj name="Equation" r:id="rId15" imgW="2159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18391" y="2320395"/>
                          <a:ext cx="369887" cy="392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26"/>
          <p:cNvGrpSpPr>
            <a:grpSpLocks/>
          </p:cNvGrpSpPr>
          <p:nvPr/>
        </p:nvGrpSpPr>
        <p:grpSpPr bwMode="auto">
          <a:xfrm rot="10800000">
            <a:off x="4933950" y="2919413"/>
            <a:ext cx="838200" cy="808037"/>
            <a:chOff x="240" y="1296"/>
            <a:chExt cx="2496" cy="2400"/>
          </a:xfrm>
        </p:grpSpPr>
        <p:sp>
          <p:nvSpPr>
            <p:cNvPr id="18503" name="Oval 1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4" name="AutoShape 129"/>
            <p:cNvSpPr>
              <a:spLocks noChangeArrowheads="1"/>
            </p:cNvSpPr>
            <p:nvPr/>
          </p:nvSpPr>
          <p:spPr bwMode="auto">
            <a:xfrm>
              <a:off x="1321" y="2027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5" name="Oval 130"/>
            <p:cNvSpPr>
              <a:spLocks noChangeArrowheads="1"/>
            </p:cNvSpPr>
            <p:nvPr/>
          </p:nvSpPr>
          <p:spPr bwMode="auto">
            <a:xfrm>
              <a:off x="1225" y="2555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22" name="Group 131"/>
          <p:cNvGrpSpPr>
            <a:grpSpLocks/>
          </p:cNvGrpSpPr>
          <p:nvPr/>
        </p:nvGrpSpPr>
        <p:grpSpPr bwMode="auto">
          <a:xfrm rot="10800000">
            <a:off x="6999288" y="2898775"/>
            <a:ext cx="838200" cy="865188"/>
            <a:chOff x="3120" y="1296"/>
            <a:chExt cx="2496" cy="2400"/>
          </a:xfrm>
        </p:grpSpPr>
        <p:sp>
          <p:nvSpPr>
            <p:cNvPr id="18500" name="Oval 1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1" name="AutoShape 134"/>
            <p:cNvSpPr>
              <a:spLocks noChangeArrowheads="1"/>
            </p:cNvSpPr>
            <p:nvPr/>
          </p:nvSpPr>
          <p:spPr bwMode="auto">
            <a:xfrm rot="10800000">
              <a:off x="4176" y="2393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2" name="Oval 135"/>
            <p:cNvSpPr>
              <a:spLocks noChangeArrowheads="1"/>
            </p:cNvSpPr>
            <p:nvPr/>
          </p:nvSpPr>
          <p:spPr bwMode="auto">
            <a:xfrm>
              <a:off x="4080" y="1961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00" name="Line 136"/>
          <p:cNvSpPr>
            <a:spLocks noChangeShapeType="1"/>
          </p:cNvSpPr>
          <p:nvPr/>
        </p:nvSpPr>
        <p:spPr bwMode="auto">
          <a:xfrm>
            <a:off x="6096000" y="3294063"/>
            <a:ext cx="457200" cy="0"/>
          </a:xfrm>
          <a:prstGeom prst="line">
            <a:avLst/>
          </a:prstGeom>
          <a:noFill/>
          <a:ln w="44450">
            <a:solidFill>
              <a:srgbClr val="CC66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3" name="Group 100"/>
          <p:cNvGrpSpPr>
            <a:grpSpLocks/>
          </p:cNvGrpSpPr>
          <p:nvPr/>
        </p:nvGrpSpPr>
        <p:grpSpPr bwMode="auto">
          <a:xfrm>
            <a:off x="4343400" y="3730625"/>
            <a:ext cx="3940175" cy="392113"/>
            <a:chOff x="4436824" y="2435225"/>
            <a:chExt cx="3278951" cy="392113"/>
          </a:xfrm>
        </p:grpSpPr>
        <p:sp>
          <p:nvSpPr>
            <p:cNvPr id="18499" name="Text Box 186"/>
            <p:cNvSpPr txBox="1">
              <a:spLocks noChangeArrowheads="1"/>
            </p:cNvSpPr>
            <p:nvPr/>
          </p:nvSpPr>
          <p:spPr bwMode="auto">
            <a:xfrm>
              <a:off x="4436824" y="2472266"/>
              <a:ext cx="3064935" cy="3385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Comic Sans MS" charset="0"/>
                  <a:ea typeface="Comic Sans MS" charset="0"/>
                  <a:cs typeface="Comic Sans MS" charset="0"/>
                </a:rPr>
                <a:t>Boer-Mulders distribution function</a:t>
              </a:r>
            </a:p>
          </p:txBody>
        </p:sp>
        <p:graphicFrame>
          <p:nvGraphicFramePr>
            <p:cNvPr id="18440" name="Object 8"/>
            <p:cNvGraphicFramePr>
              <a:graphicFrameLocks noChangeAspect="1"/>
            </p:cNvGraphicFramePr>
            <p:nvPr/>
          </p:nvGraphicFramePr>
          <p:xfrm>
            <a:off x="7389466" y="2435225"/>
            <a:ext cx="326309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" name="Equation" r:id="rId17" imgW="190500" imgH="228600" progId="Equation.3">
                    <p:embed/>
                  </p:oleObj>
                </mc:Choice>
                <mc:Fallback>
                  <p:oleObj name="Equation" r:id="rId17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89466" y="2435225"/>
                          <a:ext cx="326309" cy="3921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171"/>
          <p:cNvGrpSpPr>
            <a:grpSpLocks/>
          </p:cNvGrpSpPr>
          <p:nvPr/>
        </p:nvGrpSpPr>
        <p:grpSpPr bwMode="auto">
          <a:xfrm rot="-5400000">
            <a:off x="4872038" y="490538"/>
            <a:ext cx="838200" cy="1066800"/>
            <a:chOff x="240" y="528"/>
            <a:chExt cx="2496" cy="3168"/>
          </a:xfrm>
        </p:grpSpPr>
        <p:sp>
          <p:nvSpPr>
            <p:cNvPr id="18495" name="AutoShape 17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6" name="Oval 17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7" name="AutoShape 174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8" name="Oval 175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25" name="Group 176"/>
          <p:cNvGrpSpPr>
            <a:grpSpLocks/>
          </p:cNvGrpSpPr>
          <p:nvPr/>
        </p:nvGrpSpPr>
        <p:grpSpPr bwMode="auto">
          <a:xfrm rot="5400000">
            <a:off x="7086600" y="419100"/>
            <a:ext cx="838200" cy="1143000"/>
            <a:chOff x="3120" y="528"/>
            <a:chExt cx="2496" cy="3168"/>
          </a:xfrm>
        </p:grpSpPr>
        <p:sp>
          <p:nvSpPr>
            <p:cNvPr id="18491" name="AutoShape 177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2" name="Oval 178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3" name="AutoShape 179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4" name="Oval 180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20" name="Line 181"/>
          <p:cNvSpPr>
            <a:spLocks noChangeShapeType="1"/>
          </p:cNvSpPr>
          <p:nvPr/>
        </p:nvSpPr>
        <p:spPr bwMode="auto">
          <a:xfrm>
            <a:off x="6121400" y="985838"/>
            <a:ext cx="457200" cy="0"/>
          </a:xfrm>
          <a:prstGeom prst="line">
            <a:avLst/>
          </a:prstGeom>
          <a:noFill/>
          <a:ln w="44450">
            <a:solidFill>
              <a:srgbClr val="CC66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8606363" y="1689095"/>
            <a:ext cx="461665" cy="4003660"/>
          </a:xfrm>
          <a:prstGeom prst="rect">
            <a:avLst/>
          </a:prstGeom>
          <a:noFill/>
        </p:spPr>
        <p:txBody>
          <a:bodyPr vert="wordArt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Single Spin Asymmetries </a:t>
            </a:r>
          </a:p>
        </p:txBody>
      </p:sp>
      <p:sp>
        <p:nvSpPr>
          <p:cNvPr id="123" name="AutoShape 14"/>
          <p:cNvSpPr>
            <a:spLocks noChangeArrowheads="1"/>
          </p:cNvSpPr>
          <p:nvPr/>
        </p:nvSpPr>
        <p:spPr bwMode="auto">
          <a:xfrm>
            <a:off x="4204632" y="2172524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5004330" y="2134393"/>
            <a:ext cx="358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beyond collinear picture</a:t>
            </a: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Explore spin orbit correlations</a:t>
            </a:r>
          </a:p>
        </p:txBody>
      </p:sp>
      <p:sp>
        <p:nvSpPr>
          <p:cNvPr id="121" name="Right Brace 120"/>
          <p:cNvSpPr/>
          <p:nvPr/>
        </p:nvSpPr>
        <p:spPr bwMode="auto">
          <a:xfrm>
            <a:off x="8335963" y="813288"/>
            <a:ext cx="371475" cy="5524012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19" name="Text Box 25"/>
          <p:cNvSpPr txBox="1">
            <a:spLocks noChangeArrowheads="1"/>
          </p:cNvSpPr>
          <p:nvPr/>
        </p:nvSpPr>
        <p:spPr bwMode="auto">
          <a:xfrm>
            <a:off x="398451" y="4448719"/>
            <a:ext cx="3712107" cy="1795363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9525">
            <a:solidFill>
              <a:srgbClr val="CC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peculiarities of  f</a:t>
            </a:r>
            <a:r>
              <a:rPr lang="en-US" b="1" u="sng" baseline="30000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sz="1600" b="1" u="sng" baseline="-25000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1T</a:t>
            </a:r>
          </a:p>
          <a:p>
            <a:pPr algn="ctr"/>
            <a:endParaRPr lang="en-US" sz="1600" b="1" u="sng" baseline="-250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chiral even naïve T-odd DF</a:t>
            </a: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related to </a:t>
            </a:r>
            <a:r>
              <a:rPr lang="en-US" sz="1600" b="1" dirty="0" err="1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parton</a:t>
            </a:r>
            <a:r>
              <a:rPr lang="en-US" sz="16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orbital angular momentum</a:t>
            </a: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violates naïve universality of PDFs</a:t>
            </a: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QCD-prediction: </a:t>
            </a:r>
            <a:r>
              <a:rPr lang="en-US" sz="1600" b="1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sz="1600" b="1" baseline="30000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sz="1600" b="1" baseline="-25000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1T,DY </a:t>
            </a:r>
            <a:r>
              <a:rPr lang="en-US" sz="1600" b="1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= -f</a:t>
            </a:r>
            <a:r>
              <a:rPr lang="en-US" sz="1600" b="1" baseline="30000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sz="1600" b="1" baseline="-25000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1T,DIS</a:t>
            </a:r>
            <a:r>
              <a:rPr lang="en-US" sz="1600" b="1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5" name="Left Arrow 124"/>
          <p:cNvSpPr/>
          <p:nvPr/>
        </p:nvSpPr>
        <p:spPr bwMode="auto">
          <a:xfrm>
            <a:off x="4177115" y="4997277"/>
            <a:ext cx="660400" cy="270934"/>
          </a:xfrm>
          <a:prstGeom prst="leftArrow">
            <a:avLst/>
          </a:prstGeom>
          <a:gradFill flip="none" rotWithShape="1">
            <a:gsLst>
              <a:gs pos="0">
                <a:srgbClr val="CC66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3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85" grpId="0" animBg="1"/>
      <p:bldP spid="100" grpId="0" animBg="1"/>
      <p:bldP spid="120" grpId="0" animBg="1"/>
      <p:bldP spid="124" grpId="0"/>
      <p:bldP spid="1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GPDs Introduction</a:t>
            </a:r>
            <a:endParaRPr lang="en-US" dirty="0"/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B7AF-2393-2140-8C81-CE544D5462B6}" type="slidenum">
              <a:rPr lang="it-IT" smtClean="0"/>
              <a:pPr/>
              <a:t>62</a:t>
            </a:fld>
            <a:endParaRPr lang="it-IT"/>
          </a:p>
        </p:txBody>
      </p:sp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44224" y="554256"/>
            <a:ext cx="353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How are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GPDs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characterized?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50836" y="919381"/>
            <a:ext cx="3027363" cy="1490663"/>
            <a:chOff x="1435" y="845"/>
            <a:chExt cx="1907" cy="939"/>
          </a:xfrm>
        </p:grpSpPr>
        <p:sp>
          <p:nvSpPr>
            <p:cNvPr id="611333" name="Text Box 5"/>
            <p:cNvSpPr txBox="1">
              <a:spLocks noChangeArrowheads="1"/>
            </p:cNvSpPr>
            <p:nvPr/>
          </p:nvSpPr>
          <p:spPr bwMode="auto">
            <a:xfrm>
              <a:off x="1435" y="845"/>
              <a:ext cx="19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FF29F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unpolarized</a:t>
              </a: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</a:t>
              </a:r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    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polarized</a:t>
              </a:r>
            </a:p>
          </p:txBody>
        </p:sp>
        <p:graphicFrame>
          <p:nvGraphicFramePr>
            <p:cNvPr id="65545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5323295"/>
                </p:ext>
              </p:extLst>
            </p:nvPr>
          </p:nvGraphicFramePr>
          <p:xfrm>
            <a:off x="1479" y="1100"/>
            <a:ext cx="824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8" name="Equation" r:id="rId3" imgW="1308100" imgH="444500" progId="Equation.DSMT4">
                    <p:embed/>
                  </p:oleObj>
                </mc:Choice>
                <mc:Fallback>
                  <p:oleObj name="Equation" r:id="rId3" imgW="1308100" imgH="444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9" y="1100"/>
                          <a:ext cx="824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6" name="Object 10"/>
            <p:cNvGraphicFramePr>
              <a:graphicFrameLocks noChangeAspect="1"/>
            </p:cNvGraphicFramePr>
            <p:nvPr/>
          </p:nvGraphicFramePr>
          <p:xfrm>
            <a:off x="2431" y="1100"/>
            <a:ext cx="80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9" name="Equation" r:id="rId5" imgW="1282700" imgH="457200" progId="Equation.DSMT4">
                    <p:embed/>
                  </p:oleObj>
                </mc:Choice>
                <mc:Fallback>
                  <p:oleObj name="Equation" r:id="rId5" imgW="12827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1" y="1100"/>
                          <a:ext cx="808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7" name="Object 11"/>
            <p:cNvGraphicFramePr>
              <a:graphicFrameLocks noChangeAspect="1"/>
            </p:cNvGraphicFramePr>
            <p:nvPr/>
          </p:nvGraphicFramePr>
          <p:xfrm>
            <a:off x="2426" y="1470"/>
            <a:ext cx="78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0" name="Equation" r:id="rId7" imgW="1244600" imgH="457200" progId="Equation.DSMT4">
                    <p:embed/>
                  </p:oleObj>
                </mc:Choice>
                <mc:Fallback>
                  <p:oleObj name="Equation" r:id="rId7" imgW="12446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6" y="1470"/>
                          <a:ext cx="784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1187044"/>
                </p:ext>
              </p:extLst>
            </p:nvPr>
          </p:nvGraphicFramePr>
          <p:xfrm>
            <a:off x="1479" y="1504"/>
            <a:ext cx="8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1" name="Equation" r:id="rId9" imgW="1270000" imgH="444500" progId="Equation.DSMT4">
                    <p:embed/>
                  </p:oleObj>
                </mc:Choice>
                <mc:Fallback>
                  <p:oleObj name="Equation" r:id="rId9" imgW="1270000" imgH="444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9" y="1504"/>
                          <a:ext cx="800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1338" name="Text Box 10"/>
          <p:cNvSpPr txBox="1">
            <a:spLocks noChangeArrowheads="1"/>
          </p:cNvSpPr>
          <p:nvPr/>
        </p:nvSpPr>
        <p:spPr bwMode="auto">
          <a:xfrm>
            <a:off x="5048024" y="1203544"/>
            <a:ext cx="3023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conserve nucleon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helicity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713482"/>
              </p:ext>
            </p:extLst>
          </p:nvPr>
        </p:nvGraphicFramePr>
        <p:xfrm>
          <a:off x="5068888" y="1454150"/>
          <a:ext cx="3670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2" name="Equation" r:id="rId11" imgW="3670300" imgH="406400" progId="Equation.DSMT4">
                  <p:embed/>
                </p:oleObj>
              </mc:Choice>
              <mc:Fallback>
                <p:oleObj name="Equation" r:id="rId11" imgW="36703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1454150"/>
                        <a:ext cx="36703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40" name="Text Box 12"/>
          <p:cNvSpPr txBox="1">
            <a:spLocks noChangeArrowheads="1"/>
          </p:cNvSpPr>
          <p:nvPr/>
        </p:nvSpPr>
        <p:spPr bwMode="auto">
          <a:xfrm>
            <a:off x="5050553" y="1808381"/>
            <a:ext cx="25873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flip nucleon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helicity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not accessible in DIS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19789" y="2487831"/>
            <a:ext cx="8376533" cy="2408238"/>
            <a:chOff x="242888" y="2968625"/>
            <a:chExt cx="8377237" cy="2408521"/>
          </a:xfrm>
        </p:grpSpPr>
        <p:sp>
          <p:nvSpPr>
            <p:cNvPr id="611342" name="Text Box 14"/>
            <p:cNvSpPr txBox="1">
              <a:spLocks noChangeArrowheads="1"/>
            </p:cNvSpPr>
            <p:nvPr/>
          </p:nvSpPr>
          <p:spPr bwMode="auto">
            <a:xfrm>
              <a:off x="730964" y="4777000"/>
              <a:ext cx="809943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V</a:t>
              </a: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</a:t>
              </a:r>
            </a:p>
          </p:txBody>
        </p:sp>
        <p:pic>
          <p:nvPicPr>
            <p:cNvPr id="65558" name="Picture 16" descr="gnom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42888" y="3392488"/>
              <a:ext cx="1701800" cy="13525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65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8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611345" name="Text Box 17"/>
            <p:cNvSpPr txBox="1">
              <a:spLocks noChangeArrowheads="1"/>
            </p:cNvSpPr>
            <p:nvPr/>
          </p:nvSpPr>
          <p:spPr bwMode="auto">
            <a:xfrm>
              <a:off x="1015150" y="2968625"/>
              <a:ext cx="7154873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quantum numbers of final state           select different GPD</a:t>
              </a:r>
            </a:p>
          </p:txBody>
        </p:sp>
        <p:pic>
          <p:nvPicPr>
            <p:cNvPr id="65561" name="Picture 19" descr="gnom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56000" y="3367088"/>
              <a:ext cx="1727200" cy="13525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pic>
          <p:nvPicPr>
            <p:cNvPr id="65563" name="Picture 21" descr="gnom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42125" y="3365500"/>
              <a:ext cx="1778000" cy="13906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65564" name="Line 22"/>
            <p:cNvSpPr>
              <a:spLocks noChangeShapeType="1"/>
            </p:cNvSpPr>
            <p:nvPr/>
          </p:nvSpPr>
          <p:spPr bwMode="auto">
            <a:xfrm>
              <a:off x="4875213" y="3159125"/>
              <a:ext cx="539750" cy="0"/>
            </a:xfrm>
            <a:prstGeom prst="line">
              <a:avLst/>
            </a:prstGeom>
            <a:noFill/>
            <a:ln w="76200" cmpd="tri">
              <a:solidFill>
                <a:srgbClr val="CC66FF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65539" name="Object 3"/>
            <p:cNvGraphicFramePr>
              <a:graphicFrameLocks noChangeAspect="1"/>
            </p:cNvGraphicFramePr>
            <p:nvPr/>
          </p:nvGraphicFramePr>
          <p:xfrm>
            <a:off x="4022128" y="5021504"/>
            <a:ext cx="787466" cy="35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3" name="Equation" r:id="rId16" imgW="787400" imgH="355600" progId="Equation.DSMT4">
                    <p:embed/>
                  </p:oleObj>
                </mc:Choice>
                <mc:Fallback>
                  <p:oleObj name="Equation" r:id="rId16" imgW="7874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2128" y="5021504"/>
                          <a:ext cx="787466" cy="3556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1352" name="Text Box 24"/>
            <p:cNvSpPr txBox="1">
              <a:spLocks noChangeArrowheads="1"/>
            </p:cNvSpPr>
            <p:nvPr/>
          </p:nvSpPr>
          <p:spPr bwMode="auto">
            <a:xfrm>
              <a:off x="3069548" y="4724606"/>
              <a:ext cx="2695245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pseudo-</a:t>
              </a:r>
              <a:r>
                <a:rPr lang="en-US" sz="1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scaler</a:t>
              </a:r>
              <a:r>
                <a:rPr lang="en-US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mesons</a:t>
              </a:r>
            </a:p>
          </p:txBody>
        </p:sp>
        <p:graphicFrame>
          <p:nvGraphicFramePr>
            <p:cNvPr id="65540" name="Object 4"/>
            <p:cNvGraphicFramePr>
              <a:graphicFrameLocks noChangeAspect="1"/>
            </p:cNvGraphicFramePr>
            <p:nvPr/>
          </p:nvGraphicFramePr>
          <p:xfrm>
            <a:off x="7348220" y="4984987"/>
            <a:ext cx="787466" cy="35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4" name="Equation" r:id="rId18" imgW="787400" imgH="355600" progId="Equation.DSMT4">
                    <p:embed/>
                  </p:oleObj>
                </mc:Choice>
                <mc:Fallback>
                  <p:oleObj name="Equation" r:id="rId18" imgW="7874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48220" y="4984987"/>
                          <a:ext cx="787466" cy="3556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1354" name="Text Box 26"/>
            <p:cNvSpPr txBox="1">
              <a:spLocks noChangeArrowheads="1"/>
            </p:cNvSpPr>
            <p:nvPr/>
          </p:nvSpPr>
          <p:spPr bwMode="auto">
            <a:xfrm>
              <a:off x="6851290" y="4713493"/>
              <a:ext cx="1761192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vector mesons</a:t>
              </a:r>
            </a:p>
          </p:txBody>
        </p:sp>
        <p:graphicFrame>
          <p:nvGraphicFramePr>
            <p:cNvPr id="65541" name="Object 5"/>
            <p:cNvGraphicFramePr>
              <a:graphicFrameLocks noChangeAspect="1"/>
            </p:cNvGraphicFramePr>
            <p:nvPr/>
          </p:nvGraphicFramePr>
          <p:xfrm>
            <a:off x="1747049" y="5059609"/>
            <a:ext cx="330228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5" name="Equation" r:id="rId20" imgW="330200" imgH="304800" progId="Equation.DSMT4">
                    <p:embed/>
                  </p:oleObj>
                </mc:Choice>
                <mc:Fallback>
                  <p:oleObj name="Equation" r:id="rId20" imgW="3302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7049" y="5059609"/>
                          <a:ext cx="330228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2" name="Object 6"/>
            <p:cNvGraphicFramePr>
              <a:graphicFrameLocks noChangeAspect="1"/>
            </p:cNvGraphicFramePr>
            <p:nvPr/>
          </p:nvGraphicFramePr>
          <p:xfrm>
            <a:off x="1235831" y="5056433"/>
            <a:ext cx="368331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6" name="Equation" r:id="rId22" imgW="368300" imgH="304800" progId="Equation.DSMT4">
                    <p:embed/>
                  </p:oleObj>
                </mc:Choice>
                <mc:Fallback>
                  <p:oleObj name="Equation" r:id="rId22" imgW="3683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5831" y="5056433"/>
                          <a:ext cx="368331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3" name="Object 7"/>
            <p:cNvGraphicFramePr>
              <a:graphicFrameLocks noChangeAspect="1"/>
            </p:cNvGraphicFramePr>
            <p:nvPr/>
          </p:nvGraphicFramePr>
          <p:xfrm>
            <a:off x="745825" y="5054845"/>
            <a:ext cx="330228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7" name="Equation" r:id="rId24" imgW="330200" imgH="304800" progId="Equation.DSMT4">
                    <p:embed/>
                  </p:oleObj>
                </mc:Choice>
                <mc:Fallback>
                  <p:oleObj name="Equation" r:id="rId24" imgW="3302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825" y="5054845"/>
                          <a:ext cx="330228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4" name="Object 8"/>
            <p:cNvGraphicFramePr>
              <a:graphicFrameLocks noChangeAspect="1"/>
            </p:cNvGraphicFramePr>
            <p:nvPr/>
          </p:nvGraphicFramePr>
          <p:xfrm>
            <a:off x="297540" y="5059609"/>
            <a:ext cx="368331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8" name="Equation" r:id="rId26" imgW="368300" imgH="304800" progId="Equation.DSMT4">
                    <p:embed/>
                  </p:oleObj>
                </mc:Choice>
                <mc:Fallback>
                  <p:oleObj name="Equation" r:id="rId26" imgW="368300" imgH="304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540" y="5059609"/>
                          <a:ext cx="368331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6" name="Group 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126036"/>
              </p:ext>
            </p:extLst>
          </p:nvPr>
        </p:nvGraphicFramePr>
        <p:xfrm>
          <a:off x="6399213" y="4894054"/>
          <a:ext cx="2744787" cy="1992630"/>
        </p:xfrm>
        <a:graphic>
          <a:graphicData uri="http://schemas.openxmlformats.org/drawingml/2006/table">
            <a:tbl>
              <a:tblPr/>
              <a:tblGrid>
                <a:gridCol w="1273175"/>
                <a:gridCol w="147161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ρ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2u+d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9g/4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ω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2u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Symbol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d,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3g/4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f</a:t>
                      </a:r>
                      <a:endParaRPr kumimoji="0" 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Symbol" charset="2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ρ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+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J/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ψ</a:t>
                      </a:r>
                      <a:endParaRPr kumimoji="0" lang="el-GR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763049"/>
              </p:ext>
            </p:extLst>
          </p:nvPr>
        </p:nvGraphicFramePr>
        <p:xfrm>
          <a:off x="3169682" y="4953635"/>
          <a:ext cx="2744787" cy="731520"/>
        </p:xfrm>
        <a:graphic>
          <a:graphicData uri="http://schemas.openxmlformats.org/drawingml/2006/table">
            <a:tbl>
              <a:tblPr/>
              <a:tblGrid>
                <a:gridCol w="1273175"/>
                <a:gridCol w="147161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+D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h</a:t>
                      </a:r>
                      <a:endParaRPr kumimoji="0" 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</a:rPr>
                        <a:t>-D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Text Box 217"/>
          <p:cNvSpPr txBox="1">
            <a:spLocks noChangeArrowheads="1"/>
          </p:cNvSpPr>
          <p:nvPr/>
        </p:nvSpPr>
        <p:spPr bwMode="auto">
          <a:xfrm>
            <a:off x="474436" y="5031680"/>
            <a:ext cx="237757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400" b="1" dirty="0" smtClean="0">
                <a:latin typeface="Times New Roman" pitchFamily="-112" charset="0"/>
              </a:rPr>
              <a:t> </a:t>
            </a:r>
            <a:r>
              <a:rPr lang="en-US" sz="1400" b="1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x+ξ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n-US" sz="1400" b="1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x-ξ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  </a:t>
            </a:r>
            <a:r>
              <a:rPr lang="en-US" sz="1400" b="1" dirty="0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long. mom. </a:t>
            </a:r>
            <a:r>
              <a:rPr lang="en-US" sz="1400" b="1" dirty="0" err="1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fract</a:t>
            </a:r>
            <a:r>
              <a:rPr lang="en-US" sz="1400" b="1" dirty="0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</a:t>
            </a:r>
            <a:r>
              <a:rPr lang="en-US" sz="1400" b="1" dirty="0" err="1">
                <a:latin typeface="Times New Roman" pitchFamily="-112" charset="0"/>
              </a:rPr>
              <a:t>t</a:t>
            </a:r>
            <a:r>
              <a:rPr lang="en-US" sz="1400" b="1" dirty="0">
                <a:latin typeface="Times New Roman" pitchFamily="-112" charset="0"/>
              </a:rPr>
              <a:t> = (p-p’)</a:t>
            </a:r>
            <a:r>
              <a:rPr lang="en-US" sz="1400" b="1" baseline="30000" dirty="0">
                <a:latin typeface="Times New Roman" pitchFamily="-112" charset="0"/>
              </a:rPr>
              <a:t>2</a:t>
            </a:r>
            <a:endParaRPr lang="en-US" sz="1400" b="1" dirty="0"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400" b="1" dirty="0" err="1">
                <a:latin typeface="Symbol" pitchFamily="-112" charset="2"/>
                <a:ea typeface="Times New Roman" pitchFamily="-112" charset="0"/>
                <a:cs typeface="Times New Roman" pitchFamily="-112" charset="0"/>
              </a:rPr>
              <a:t>x</a:t>
            </a:r>
            <a:r>
              <a:rPr lang="en-US" sz="1400" b="1" dirty="0">
                <a:latin typeface="Symbol" pitchFamily="-112" charset="2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400" b="1" dirty="0" err="1">
                <a:latin typeface="Symbol" pitchFamily="-112" charset="2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</a:t>
            </a:r>
            <a:r>
              <a:rPr lang="en-US" sz="1400" b="1" dirty="0">
                <a:latin typeface="Symbol" pitchFamily="-112" charset="2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 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x</a:t>
            </a:r>
            <a:r>
              <a:rPr lang="en-US" sz="1400" b="1" baseline="-25000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B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/(2-x</a:t>
            </a:r>
            <a:r>
              <a:rPr lang="en-US" sz="1400" b="1" baseline="-25000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B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Processes to study Single Spin Asymmetries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105834" y="4040106"/>
            <a:ext cx="229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polarized</a:t>
            </a:r>
            <a:r>
              <a:rPr lang="en-US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DY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baseline="300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b="1" baseline="-250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1T</a:t>
            </a:r>
          </a:p>
        </p:txBody>
      </p:sp>
      <p:grpSp>
        <p:nvGrpSpPr>
          <p:cNvPr id="7" name="Group 139"/>
          <p:cNvGrpSpPr>
            <a:grpSpLocks/>
          </p:cNvGrpSpPr>
          <p:nvPr/>
        </p:nvGrpSpPr>
        <p:grpSpPr bwMode="auto">
          <a:xfrm>
            <a:off x="1411288" y="3338512"/>
            <a:ext cx="3429000" cy="3328988"/>
            <a:chOff x="2656158" y="3061087"/>
            <a:chExt cx="3428601" cy="3328399"/>
          </a:xfrm>
        </p:grpSpPr>
        <p:grpSp>
          <p:nvGrpSpPr>
            <p:cNvPr id="8" name="Group 136"/>
            <p:cNvGrpSpPr>
              <a:grpSpLocks/>
            </p:cNvGrpSpPr>
            <p:nvPr/>
          </p:nvGrpSpPr>
          <p:grpSpPr bwMode="auto">
            <a:xfrm>
              <a:off x="2656158" y="3061087"/>
              <a:ext cx="3428601" cy="3328399"/>
              <a:chOff x="2286306" y="2737922"/>
              <a:chExt cx="3428601" cy="3328399"/>
            </a:xfrm>
          </p:grpSpPr>
          <p:grpSp>
            <p:nvGrpSpPr>
              <p:cNvPr id="10" name="Group 54"/>
              <p:cNvGrpSpPr>
                <a:grpSpLocks/>
              </p:cNvGrpSpPr>
              <p:nvPr/>
            </p:nvGrpSpPr>
            <p:grpSpPr bwMode="auto">
              <a:xfrm>
                <a:off x="2286306" y="3578706"/>
                <a:ext cx="2647950" cy="2487615"/>
                <a:chOff x="931" y="2526"/>
                <a:chExt cx="1668" cy="1567"/>
              </a:xfrm>
            </p:grpSpPr>
            <p:grpSp>
              <p:nvGrpSpPr>
                <p:cNvPr id="23" name="Group 56"/>
                <p:cNvGrpSpPr>
                  <a:grpSpLocks/>
                </p:cNvGrpSpPr>
                <p:nvPr/>
              </p:nvGrpSpPr>
              <p:grpSpPr bwMode="auto">
                <a:xfrm>
                  <a:off x="931" y="2526"/>
                  <a:ext cx="808" cy="1393"/>
                  <a:chOff x="841" y="2639"/>
                  <a:chExt cx="1083" cy="1846"/>
                </a:xfrm>
              </p:grpSpPr>
              <p:sp>
                <p:nvSpPr>
                  <p:cNvPr id="28" name="AutoShape 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515" y="3440"/>
                    <a:ext cx="1846" cy="244"/>
                  </a:xfrm>
                  <a:prstGeom prst="rightArrow">
                    <a:avLst>
                      <a:gd name="adj1" fmla="val 50000"/>
                      <a:gd name="adj2" fmla="val 199931"/>
                    </a:avLst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1" lang="ja-JP" altLang="en-US">
                      <a:latin typeface="Arial" pitchFamily="-65" charset="0"/>
                      <a:ea typeface="MS PGothic" pitchFamily="34" charset="-128"/>
                      <a:cs typeface="MS PGothic" pitchFamily="34" charset="-128"/>
                    </a:endParaRPr>
                  </a:p>
                </p:txBody>
              </p:sp>
              <p:pic>
                <p:nvPicPr>
                  <p:cNvPr id="29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1" y="2882"/>
                    <a:ext cx="1083" cy="10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</p:pic>
            </p:grpSp>
            <p:sp>
              <p:nvSpPr>
                <p:cNvPr id="24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048" y="3054"/>
                  <a:ext cx="592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"/>
                      <a:ea typeface="MS PGothic" charset="0"/>
                      <a:cs typeface="Comic Sans MS"/>
                    </a:rPr>
                    <a:t>u,d,s</a:t>
                  </a:r>
                  <a:endParaRPr lang="en-US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/>
                    <a:ea typeface="MS PGothic" charset="0"/>
                    <a:cs typeface="Comic Sans MS"/>
                  </a:endParaRPr>
                </a:p>
              </p:txBody>
            </p:sp>
            <p:pic>
              <p:nvPicPr>
                <p:cNvPr id="25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805" y="3277"/>
                  <a:ext cx="794" cy="8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26" name="Line 75"/>
                <p:cNvSpPr>
                  <a:spLocks noChangeShapeType="1"/>
                </p:cNvSpPr>
                <p:nvPr/>
              </p:nvSpPr>
              <p:spPr bwMode="auto">
                <a:xfrm>
                  <a:off x="1467" y="2986"/>
                  <a:ext cx="417" cy="68"/>
                </a:xfrm>
                <a:prstGeom prst="lin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1924" y="3080"/>
                  <a:ext cx="153" cy="426"/>
                </a:xfrm>
                <a:prstGeom prst="lin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28"/>
              <p:cNvGrpSpPr>
                <a:grpSpLocks/>
              </p:cNvGrpSpPr>
              <p:nvPr/>
            </p:nvGrpSpPr>
            <p:grpSpPr bwMode="auto">
              <a:xfrm rot="-5400000">
                <a:off x="3901585" y="3742388"/>
                <a:ext cx="542999" cy="797831"/>
                <a:chOff x="5431940" y="4796506"/>
                <a:chExt cx="542999" cy="797831"/>
              </a:xfrm>
            </p:grpSpPr>
            <p:sp>
              <p:nvSpPr>
                <p:cNvPr id="17" name="AutoShape 14"/>
                <p:cNvSpPr>
                  <a:spLocks noChangeArrowheads="1"/>
                </p:cNvSpPr>
                <p:nvPr/>
              </p:nvSpPr>
              <p:spPr bwMode="auto">
                <a:xfrm rot="13596639">
                  <a:off x="5790216" y="5407872"/>
                  <a:ext cx="214288" cy="15872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8" name="AutoShape 15"/>
                <p:cNvSpPr>
                  <a:spLocks noChangeArrowheads="1"/>
                </p:cNvSpPr>
                <p:nvPr/>
              </p:nvSpPr>
              <p:spPr bwMode="auto">
                <a:xfrm rot="2796639">
                  <a:off x="5785455" y="5247553"/>
                  <a:ext cx="214287" cy="15872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9" name="AutoShape 18"/>
                <p:cNvSpPr>
                  <a:spLocks noChangeArrowheads="1"/>
                </p:cNvSpPr>
                <p:nvPr/>
              </p:nvSpPr>
              <p:spPr bwMode="auto">
                <a:xfrm rot="13596639">
                  <a:off x="5609274" y="5180885"/>
                  <a:ext cx="214287" cy="15872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20" name="AutoShape 19"/>
                <p:cNvSpPr>
                  <a:spLocks noChangeArrowheads="1"/>
                </p:cNvSpPr>
                <p:nvPr/>
              </p:nvSpPr>
              <p:spPr bwMode="auto">
                <a:xfrm rot="2796639">
                  <a:off x="5608479" y="5016598"/>
                  <a:ext cx="214288" cy="160310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21" name="AutoShape 21"/>
                <p:cNvSpPr>
                  <a:spLocks noChangeArrowheads="1"/>
                </p:cNvSpPr>
                <p:nvPr/>
              </p:nvSpPr>
              <p:spPr bwMode="auto">
                <a:xfrm rot="13596639">
                  <a:off x="5410871" y="4980884"/>
                  <a:ext cx="214287" cy="15872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22" name="AutoShape 22"/>
                <p:cNvSpPr>
                  <a:spLocks noChangeArrowheads="1"/>
                </p:cNvSpPr>
                <p:nvPr/>
              </p:nvSpPr>
              <p:spPr bwMode="auto">
                <a:xfrm rot="2796639">
                  <a:off x="5404522" y="4822152"/>
                  <a:ext cx="214287" cy="15872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sp>
            <p:nvSpPr>
              <p:cNvPr id="12" name="TextBox 129"/>
              <p:cNvSpPr txBox="1">
                <a:spLocks noChangeArrowheads="1"/>
              </p:cNvSpPr>
              <p:nvPr/>
            </p:nvSpPr>
            <p:spPr bwMode="auto">
              <a:xfrm>
                <a:off x="4254806" y="3955242"/>
                <a:ext cx="4283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u="sng">
                    <a:solidFill>
                      <a:srgbClr val="FFCC66"/>
                    </a:solidFill>
                    <a:latin typeface="Symbol" charset="2"/>
                    <a:ea typeface="Symbol" charset="2"/>
                    <a:cs typeface="Symbol" charset="2"/>
                  </a:rPr>
                  <a:t>g</a:t>
                </a:r>
                <a:r>
                  <a:rPr lang="en-US" sz="2400" b="1" u="sng" baseline="30000">
                    <a:solidFill>
                      <a:srgbClr val="FFCC66"/>
                    </a:solidFill>
                    <a:latin typeface="Symbol" charset="2"/>
                    <a:ea typeface="Symbol" charset="2"/>
                    <a:cs typeface="Symbol" charset="2"/>
                  </a:rPr>
                  <a:t>*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5400000" flipH="1" flipV="1">
                <a:off x="4184633" y="3335803"/>
                <a:ext cx="766727" cy="13500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  <a:effectLst>
                <a:glow rad="63500">
                  <a:srgbClr val="CC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4500493" y="3292994"/>
                <a:ext cx="714974" cy="51907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  <a:effectLst>
                <a:glow rad="63500">
                  <a:srgbClr val="CC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34"/>
              <p:cNvSpPr txBox="1">
                <a:spLocks noChangeArrowheads="1"/>
              </p:cNvSpPr>
              <p:nvPr/>
            </p:nvSpPr>
            <p:spPr bwMode="auto">
              <a:xfrm>
                <a:off x="4315798" y="2737922"/>
                <a:ext cx="752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u="sng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  <a:r>
                  <a:rPr lang="en-US" b="1" u="sng" baseline="30000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  <a:r>
                  <a:rPr lang="en-US" b="1" u="sng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/</a:t>
                </a:r>
                <a:r>
                  <a:rPr lang="en-US" b="1" u="sng" dirty="0">
                    <a:solidFill>
                      <a:srgbClr val="0000FF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b="1" u="sng" baseline="30000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16" name="TextBox 135"/>
              <p:cNvSpPr txBox="1">
                <a:spLocks noChangeArrowheads="1"/>
              </p:cNvSpPr>
              <p:nvPr/>
            </p:nvSpPr>
            <p:spPr bwMode="auto">
              <a:xfrm>
                <a:off x="4962214" y="2998788"/>
                <a:ext cx="752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u="sng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  <a:r>
                  <a:rPr lang="en-US" b="1" u="sng" baseline="30000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</a:t>
                </a:r>
                <a:r>
                  <a:rPr lang="en-US" b="1" u="sng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/</a:t>
                </a:r>
                <a:r>
                  <a:rPr lang="en-US" b="1" u="sng" dirty="0">
                    <a:solidFill>
                      <a:srgbClr val="0000FF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b="1" u="sng" baseline="30000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</a:t>
                </a:r>
              </a:p>
            </p:txBody>
          </p:sp>
        </p:grpSp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4277746" y="5846561"/>
            <a:ext cx="775234" cy="369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11" name="Equation" r:id="rId4" imgW="558800" imgH="266700" progId="Equation.DSMT4">
                    <p:embed/>
                  </p:oleObj>
                </mc:Choice>
                <mc:Fallback>
                  <p:oleObj name="Equation" r:id="rId4" imgW="558800" imgH="266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7746" y="5846561"/>
                          <a:ext cx="775234" cy="3699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25"/>
          <p:cNvGrpSpPr>
            <a:grpSpLocks/>
          </p:cNvGrpSpPr>
          <p:nvPr/>
        </p:nvGrpSpPr>
        <p:grpSpPr bwMode="auto">
          <a:xfrm>
            <a:off x="5189538" y="896938"/>
            <a:ext cx="3421062" cy="3024187"/>
            <a:chOff x="384" y="1584"/>
            <a:chExt cx="2155" cy="1905"/>
          </a:xfrm>
        </p:grpSpPr>
        <p:grpSp>
          <p:nvGrpSpPr>
            <p:cNvPr id="32" name="Group 26"/>
            <p:cNvGrpSpPr>
              <a:grpSpLocks/>
            </p:cNvGrpSpPr>
            <p:nvPr/>
          </p:nvGrpSpPr>
          <p:grpSpPr bwMode="auto">
            <a:xfrm>
              <a:off x="905" y="2090"/>
              <a:ext cx="809" cy="1399"/>
              <a:chOff x="889" y="2705"/>
              <a:chExt cx="1083" cy="1784"/>
            </a:xfrm>
          </p:grpSpPr>
          <p:sp>
            <p:nvSpPr>
              <p:cNvPr id="55" name="AutoShape 5"/>
              <p:cNvSpPr>
                <a:spLocks noChangeArrowheads="1"/>
              </p:cNvSpPr>
              <p:nvPr/>
            </p:nvSpPr>
            <p:spPr bwMode="auto">
              <a:xfrm rot="5400000">
                <a:off x="529" y="3470"/>
                <a:ext cx="1784" cy="253"/>
              </a:xfrm>
              <a:prstGeom prst="rightArrow">
                <a:avLst>
                  <a:gd name="adj1" fmla="val 50000"/>
                  <a:gd name="adj2" fmla="val 199931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latin typeface="Arial" pitchFamily="-65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pic>
            <p:nvPicPr>
              <p:cNvPr id="5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9" y="2784"/>
                <a:ext cx="1083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671" y="1960"/>
              <a:ext cx="359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384" y="1885"/>
              <a:ext cx="359" cy="113"/>
            </a:xfrm>
            <a:prstGeom prst="rightArrow">
              <a:avLst>
                <a:gd name="adj1" fmla="val 50000"/>
                <a:gd name="adj2" fmla="val 79425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latin typeface="Arial" pitchFamily="-65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456" y="1848"/>
              <a:ext cx="179" cy="18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 flipV="1">
              <a:off x="1030" y="1696"/>
              <a:ext cx="717" cy="2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1711" y="1584"/>
              <a:ext cx="180" cy="18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38" name="Group 23"/>
            <p:cNvGrpSpPr>
              <a:grpSpLocks/>
            </p:cNvGrpSpPr>
            <p:nvPr/>
          </p:nvGrpSpPr>
          <p:grpSpPr bwMode="auto">
            <a:xfrm rot="-8003361">
              <a:off x="932" y="2085"/>
              <a:ext cx="568" cy="185"/>
              <a:chOff x="465" y="3424"/>
              <a:chExt cx="1726" cy="499"/>
            </a:xfrm>
          </p:grpSpPr>
          <p:grpSp>
            <p:nvGrpSpPr>
              <p:cNvPr id="46" name="Group 16"/>
              <p:cNvGrpSpPr>
                <a:grpSpLocks/>
              </p:cNvGrpSpPr>
              <p:nvPr/>
            </p:nvGrpSpPr>
            <p:grpSpPr bwMode="auto">
              <a:xfrm>
                <a:off x="465" y="3424"/>
                <a:ext cx="638" cy="453"/>
                <a:chOff x="465" y="3424"/>
                <a:chExt cx="638" cy="453"/>
              </a:xfrm>
            </p:grpSpPr>
            <p:sp>
              <p:nvSpPr>
                <p:cNvPr id="53" name="AutoShape 14"/>
                <p:cNvSpPr>
                  <a:spLocks noChangeArrowheads="1"/>
                </p:cNvSpPr>
                <p:nvPr/>
              </p:nvSpPr>
              <p:spPr bwMode="auto">
                <a:xfrm>
                  <a:off x="471" y="3423"/>
                  <a:ext cx="410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54" name="AutoShape 15"/>
                <p:cNvSpPr>
                  <a:spLocks noChangeArrowheads="1"/>
                </p:cNvSpPr>
                <p:nvPr/>
              </p:nvSpPr>
              <p:spPr bwMode="auto">
                <a:xfrm rot="10800000">
                  <a:off x="698" y="3602"/>
                  <a:ext cx="410" cy="27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grpSp>
            <p:nvGrpSpPr>
              <p:cNvPr id="47" name="Group 17"/>
              <p:cNvGrpSpPr>
                <a:grpSpLocks/>
              </p:cNvGrpSpPr>
              <p:nvPr/>
            </p:nvGrpSpPr>
            <p:grpSpPr bwMode="auto">
              <a:xfrm>
                <a:off x="1018" y="3465"/>
                <a:ext cx="639" cy="458"/>
                <a:chOff x="474" y="3465"/>
                <a:chExt cx="639" cy="458"/>
              </a:xfrm>
            </p:grpSpPr>
            <p:sp>
              <p:nvSpPr>
                <p:cNvPr id="51" name="AutoShape 18"/>
                <p:cNvSpPr>
                  <a:spLocks noChangeArrowheads="1"/>
                </p:cNvSpPr>
                <p:nvPr/>
              </p:nvSpPr>
              <p:spPr bwMode="auto">
                <a:xfrm>
                  <a:off x="479" y="3463"/>
                  <a:ext cx="410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52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706" y="3650"/>
                  <a:ext cx="410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grpSp>
            <p:nvGrpSpPr>
              <p:cNvPr id="48" name="Group 20"/>
              <p:cNvGrpSpPr>
                <a:grpSpLocks/>
              </p:cNvGrpSpPr>
              <p:nvPr/>
            </p:nvGrpSpPr>
            <p:grpSpPr bwMode="auto">
              <a:xfrm>
                <a:off x="1552" y="3453"/>
                <a:ext cx="639" cy="450"/>
                <a:chOff x="463" y="3453"/>
                <a:chExt cx="639" cy="450"/>
              </a:xfrm>
            </p:grpSpPr>
            <p:sp>
              <p:nvSpPr>
                <p:cNvPr id="49" name="AutoShape 21"/>
                <p:cNvSpPr>
                  <a:spLocks noChangeArrowheads="1"/>
                </p:cNvSpPr>
                <p:nvPr/>
              </p:nvSpPr>
              <p:spPr bwMode="auto">
                <a:xfrm>
                  <a:off x="471" y="3453"/>
                  <a:ext cx="410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50" name="AutoShape 22"/>
                <p:cNvSpPr>
                  <a:spLocks noChangeArrowheads="1"/>
                </p:cNvSpPr>
                <p:nvPr/>
              </p:nvSpPr>
              <p:spPr bwMode="auto">
                <a:xfrm rot="10800000">
                  <a:off x="700" y="3629"/>
                  <a:ext cx="407" cy="27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</p:grpSp>
        <p:sp>
          <p:nvSpPr>
            <p:cNvPr id="39" name="AutoShape 5"/>
            <p:cNvSpPr>
              <a:spLocks noChangeArrowheads="1"/>
            </p:cNvSpPr>
            <p:nvPr/>
          </p:nvSpPr>
          <p:spPr bwMode="auto">
            <a:xfrm>
              <a:off x="1306" y="1929"/>
              <a:ext cx="358" cy="114"/>
            </a:xfrm>
            <a:prstGeom prst="rightArrow">
              <a:avLst>
                <a:gd name="adj1" fmla="val 50000"/>
                <a:gd name="adj2" fmla="val 78509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latin typeface="Arial" pitchFamily="-65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>
              <a:off x="1245" y="1922"/>
              <a:ext cx="4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400" b="1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Tahoma" pitchFamily="-65" charset="0"/>
                </a:rPr>
                <a:t>γ</a:t>
              </a:r>
              <a:r>
                <a:rPr lang="en-US" sz="2400" b="1" baseline="30000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Tahoma" pitchFamily="-65" charset="0"/>
                </a:rPr>
                <a:t>*</a:t>
              </a:r>
              <a:endParaRPr lang="el-GR" sz="2400" b="1" baseline="300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pitchFamily="34" charset="-128"/>
                <a:ea typeface="MS PGothic" pitchFamily="34" charset="-128"/>
                <a:cs typeface="Tahoma" pitchFamily="-65" charset="0"/>
              </a:endParaRPr>
            </a:p>
          </p:txBody>
        </p:sp>
        <p:sp>
          <p:nvSpPr>
            <p:cNvPr id="41" name="Text Box 46"/>
            <p:cNvSpPr txBox="1">
              <a:spLocks noChangeArrowheads="1"/>
            </p:cNvSpPr>
            <p:nvPr/>
          </p:nvSpPr>
          <p:spPr bwMode="auto">
            <a:xfrm>
              <a:off x="1056" y="2538"/>
              <a:ext cx="9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MS PGothic" pitchFamily="34" charset="-128"/>
                </a:rPr>
                <a:t>u,d,s</a:t>
              </a:r>
              <a:endPara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pitchFamily="34" charset="-128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42" name="Line 48"/>
            <p:cNvSpPr>
              <a:spLocks noChangeShapeType="1"/>
            </p:cNvSpPr>
            <p:nvPr/>
          </p:nvSpPr>
          <p:spPr bwMode="auto">
            <a:xfrm flipV="1">
              <a:off x="1434" y="2132"/>
              <a:ext cx="840" cy="296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9"/>
            <p:cNvSpPr>
              <a:spLocks noChangeShapeType="1"/>
            </p:cNvSpPr>
            <p:nvPr/>
          </p:nvSpPr>
          <p:spPr bwMode="auto">
            <a:xfrm flipV="1">
              <a:off x="1434" y="2175"/>
              <a:ext cx="840" cy="295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50"/>
            <p:cNvSpPr>
              <a:spLocks noChangeArrowheads="1"/>
            </p:cNvSpPr>
            <p:nvPr/>
          </p:nvSpPr>
          <p:spPr bwMode="auto">
            <a:xfrm>
              <a:off x="2064" y="2016"/>
              <a:ext cx="336" cy="33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5" name="Text Box 51"/>
            <p:cNvSpPr txBox="1">
              <a:spLocks noChangeArrowheads="1"/>
            </p:cNvSpPr>
            <p:nvPr/>
          </p:nvSpPr>
          <p:spPr bwMode="auto">
            <a:xfrm>
              <a:off x="2016" y="2016"/>
              <a:ext cx="52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charset="2"/>
                  <a:ea typeface="MS PGothic" pitchFamily="34" charset="-128"/>
                  <a:cs typeface="Symbol" charset="2"/>
                </a:rPr>
                <a:t>p</a:t>
              </a:r>
              <a:r>
                <a:rPr lang="en-US" sz="24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MS PGothic" pitchFamily="34" charset="-128"/>
                  <a:cs typeface="MS PGothic" pitchFamily="34" charset="-128"/>
                </a:rPr>
                <a:t>,K</a:t>
              </a:r>
              <a:endPara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57" name="Text Box 78"/>
          <p:cNvSpPr txBox="1">
            <a:spLocks noChangeArrowheads="1"/>
          </p:cNvSpPr>
          <p:nvPr/>
        </p:nvSpPr>
        <p:spPr bwMode="auto">
          <a:xfrm>
            <a:off x="6545263" y="2892425"/>
            <a:ext cx="2547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polarized SIDIS</a:t>
            </a:r>
          </a:p>
          <a:p>
            <a:pPr algn="ctr"/>
            <a:r>
              <a:rPr lang="en-US" b="1">
                <a:solidFill>
                  <a:srgbClr val="CC66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b="1" baseline="-2500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>
                <a:solidFill>
                  <a:srgbClr val="CC66FF"/>
                </a:solidFill>
                <a:latin typeface="Calibri" charset="0"/>
              </a:rPr>
              <a:t>, </a:t>
            </a:r>
            <a:r>
              <a:rPr lang="en-US" b="1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baseline="30000">
                <a:solidFill>
                  <a:srgbClr val="CC66FF"/>
                </a:solidFill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b="1" baseline="-2500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1T</a:t>
            </a:r>
            <a:endParaRPr lang="en-US" b="1" baseline="-25000">
              <a:solidFill>
                <a:srgbClr val="CC66FF"/>
              </a:solidFill>
              <a:latin typeface="Calibri" charset="0"/>
            </a:endParaRPr>
          </a:p>
        </p:txBody>
      </p:sp>
      <p:sp>
        <p:nvSpPr>
          <p:cNvPr id="58" name="Text Box 53"/>
          <p:cNvSpPr txBox="1">
            <a:spLocks noChangeArrowheads="1"/>
          </p:cNvSpPr>
          <p:nvPr/>
        </p:nvSpPr>
        <p:spPr bwMode="auto">
          <a:xfrm>
            <a:off x="282575" y="3160713"/>
            <a:ext cx="3208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66"/>
                </a:solidFill>
                <a:latin typeface="Comic Sans MS" charset="0"/>
                <a:ea typeface="Comic Sans MS" charset="0"/>
                <a:cs typeface="Comic Sans MS" charset="0"/>
              </a:rPr>
              <a:t>polarized pp scattering</a:t>
            </a:r>
          </a:p>
          <a:p>
            <a:pPr algn="ctr"/>
            <a:r>
              <a:rPr lang="en-US" b="1">
                <a:solidFill>
                  <a:srgbClr val="FFFF66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  <a:r>
              <a:rPr lang="en-US" b="1">
                <a:solidFill>
                  <a:srgbClr val="CC66FF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b="1" baseline="-2500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>
                <a:solidFill>
                  <a:srgbClr val="FFFF00"/>
                </a:solidFill>
                <a:latin typeface="Calibri" charset="0"/>
              </a:rPr>
              <a:t>, </a:t>
            </a:r>
            <a:r>
              <a:rPr lang="en-US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baseline="3000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b="1" baseline="-2500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1T</a:t>
            </a:r>
            <a:r>
              <a:rPr lang="en-US" b="1">
                <a:solidFill>
                  <a:srgbClr val="FFFF66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</p:txBody>
      </p:sp>
      <p:grpSp>
        <p:nvGrpSpPr>
          <p:cNvPr id="59" name="Group 54"/>
          <p:cNvGrpSpPr>
            <a:grpSpLocks/>
          </p:cNvGrpSpPr>
          <p:nvPr/>
        </p:nvGrpSpPr>
        <p:grpSpPr bwMode="auto">
          <a:xfrm>
            <a:off x="528638" y="1020763"/>
            <a:ext cx="3748087" cy="2309812"/>
            <a:chOff x="965" y="2526"/>
            <a:chExt cx="2361" cy="1455"/>
          </a:xfrm>
        </p:grpSpPr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2880" y="2601"/>
              <a:ext cx="432" cy="385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61" name="Group 56"/>
            <p:cNvGrpSpPr>
              <a:grpSpLocks/>
            </p:cNvGrpSpPr>
            <p:nvPr/>
          </p:nvGrpSpPr>
          <p:grpSpPr bwMode="auto">
            <a:xfrm>
              <a:off x="965" y="2526"/>
              <a:ext cx="806" cy="1393"/>
              <a:chOff x="889" y="2639"/>
              <a:chExt cx="1083" cy="1846"/>
            </a:xfrm>
          </p:grpSpPr>
          <p:sp>
            <p:nvSpPr>
              <p:cNvPr id="78" name="AutoShape 5"/>
              <p:cNvSpPr>
                <a:spLocks noChangeArrowheads="1"/>
              </p:cNvSpPr>
              <p:nvPr/>
            </p:nvSpPr>
            <p:spPr bwMode="auto">
              <a:xfrm rot="5400000">
                <a:off x="515" y="3440"/>
                <a:ext cx="1846" cy="243"/>
              </a:xfrm>
              <a:prstGeom prst="rightArrow">
                <a:avLst>
                  <a:gd name="adj1" fmla="val 50000"/>
                  <a:gd name="adj2" fmla="val 199931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latin typeface="Arial" pitchFamily="-65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pic>
            <p:nvPicPr>
              <p:cNvPr id="7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9" y="2783"/>
                <a:ext cx="1083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62" name="Text Box 59"/>
            <p:cNvSpPr txBox="1">
              <a:spLocks noChangeArrowheads="1"/>
            </p:cNvSpPr>
            <p:nvPr/>
          </p:nvSpPr>
          <p:spPr bwMode="auto">
            <a:xfrm>
              <a:off x="1040" y="2990"/>
              <a:ext cx="81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MS PGothic" pitchFamily="34" charset="-128"/>
                </a:rPr>
                <a:t>u,d,s,g</a:t>
              </a:r>
              <a:endPara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pitchFamily="34" charset="-128"/>
                <a:ea typeface="MS PGothic" pitchFamily="34" charset="-128"/>
                <a:cs typeface="MS PGothic" pitchFamily="34" charset="-128"/>
              </a:endParaRPr>
            </a:p>
          </p:txBody>
        </p:sp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37" y="3165"/>
              <a:ext cx="794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64" name="Group 23"/>
            <p:cNvGrpSpPr>
              <a:grpSpLocks/>
            </p:cNvGrpSpPr>
            <p:nvPr/>
          </p:nvGrpSpPr>
          <p:grpSpPr bwMode="auto">
            <a:xfrm rot="12734765" flipH="1">
              <a:off x="1503" y="3071"/>
              <a:ext cx="912" cy="211"/>
              <a:chOff x="465" y="3424"/>
              <a:chExt cx="1726" cy="499"/>
            </a:xfrm>
          </p:grpSpPr>
          <p:grpSp>
            <p:nvGrpSpPr>
              <p:cNvPr id="69" name="Group 16"/>
              <p:cNvGrpSpPr>
                <a:grpSpLocks/>
              </p:cNvGrpSpPr>
              <p:nvPr/>
            </p:nvGrpSpPr>
            <p:grpSpPr bwMode="auto">
              <a:xfrm>
                <a:off x="465" y="3424"/>
                <a:ext cx="638" cy="453"/>
                <a:chOff x="465" y="3424"/>
                <a:chExt cx="638" cy="453"/>
              </a:xfrm>
            </p:grpSpPr>
            <p:sp>
              <p:nvSpPr>
                <p:cNvPr id="76" name="AutoShape 14"/>
                <p:cNvSpPr>
                  <a:spLocks noChangeArrowheads="1"/>
                </p:cNvSpPr>
                <p:nvPr/>
              </p:nvSpPr>
              <p:spPr bwMode="auto">
                <a:xfrm>
                  <a:off x="461" y="3424"/>
                  <a:ext cx="411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77" name="AutoShape 15"/>
                <p:cNvSpPr>
                  <a:spLocks noChangeArrowheads="1"/>
                </p:cNvSpPr>
                <p:nvPr/>
              </p:nvSpPr>
              <p:spPr bwMode="auto">
                <a:xfrm rot="10800000">
                  <a:off x="692" y="3608"/>
                  <a:ext cx="409" cy="27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grpSp>
            <p:nvGrpSpPr>
              <p:cNvPr id="70" name="Group 17"/>
              <p:cNvGrpSpPr>
                <a:grpSpLocks/>
              </p:cNvGrpSpPr>
              <p:nvPr/>
            </p:nvGrpSpPr>
            <p:grpSpPr bwMode="auto">
              <a:xfrm>
                <a:off x="1018" y="3465"/>
                <a:ext cx="639" cy="458"/>
                <a:chOff x="474" y="3465"/>
                <a:chExt cx="639" cy="458"/>
              </a:xfrm>
            </p:grpSpPr>
            <p:sp>
              <p:nvSpPr>
                <p:cNvPr id="74" name="AutoShape 18"/>
                <p:cNvSpPr>
                  <a:spLocks noChangeArrowheads="1"/>
                </p:cNvSpPr>
                <p:nvPr/>
              </p:nvSpPr>
              <p:spPr bwMode="auto">
                <a:xfrm>
                  <a:off x="469" y="3465"/>
                  <a:ext cx="411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75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699" y="3652"/>
                  <a:ext cx="411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grpSp>
            <p:nvGrpSpPr>
              <p:cNvPr id="71" name="Group 20"/>
              <p:cNvGrpSpPr>
                <a:grpSpLocks/>
              </p:cNvGrpSpPr>
              <p:nvPr/>
            </p:nvGrpSpPr>
            <p:grpSpPr bwMode="auto">
              <a:xfrm>
                <a:off x="1552" y="3453"/>
                <a:ext cx="639" cy="450"/>
                <a:chOff x="463" y="3453"/>
                <a:chExt cx="639" cy="450"/>
              </a:xfrm>
            </p:grpSpPr>
            <p:sp>
              <p:nvSpPr>
                <p:cNvPr id="72" name="AutoShape 21"/>
                <p:cNvSpPr>
                  <a:spLocks noChangeArrowheads="1"/>
                </p:cNvSpPr>
                <p:nvPr/>
              </p:nvSpPr>
              <p:spPr bwMode="auto">
                <a:xfrm>
                  <a:off x="458" y="3453"/>
                  <a:ext cx="411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73" name="AutoShape 22"/>
                <p:cNvSpPr>
                  <a:spLocks noChangeArrowheads="1"/>
                </p:cNvSpPr>
                <p:nvPr/>
              </p:nvSpPr>
              <p:spPr bwMode="auto">
                <a:xfrm rot="10800000">
                  <a:off x="690" y="3632"/>
                  <a:ext cx="409" cy="27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auto">
            <a:xfrm>
              <a:off x="2114" y="3547"/>
              <a:ext cx="81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MS PGothic" pitchFamily="34" charset="-128"/>
                </a:rPr>
                <a:t>u,d,s,g</a:t>
              </a:r>
              <a:endPara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pitchFamily="34" charset="-128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6" name="Line 75"/>
            <p:cNvSpPr>
              <a:spLocks noChangeShapeType="1"/>
            </p:cNvSpPr>
            <p:nvPr/>
          </p:nvSpPr>
          <p:spPr bwMode="auto">
            <a:xfrm flipV="1">
              <a:off x="1632" y="2736"/>
              <a:ext cx="1296" cy="144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76"/>
            <p:cNvSpPr>
              <a:spLocks noChangeShapeType="1"/>
            </p:cNvSpPr>
            <p:nvPr/>
          </p:nvSpPr>
          <p:spPr bwMode="auto">
            <a:xfrm flipV="1">
              <a:off x="2400" y="2928"/>
              <a:ext cx="624" cy="48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Text Box 77"/>
            <p:cNvSpPr txBox="1">
              <a:spLocks noChangeArrowheads="1"/>
            </p:cNvSpPr>
            <p:nvPr/>
          </p:nvSpPr>
          <p:spPr bwMode="auto">
            <a:xfrm>
              <a:off x="2835" y="2560"/>
              <a:ext cx="49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charset="2"/>
                  <a:ea typeface="MS PGothic" pitchFamily="34" charset="-128"/>
                  <a:cs typeface="Symbol" charset="2"/>
                </a:rPr>
                <a:t>p</a:t>
              </a:r>
              <a:r>
                <a:rPr lang="en-US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MS PGothic" pitchFamily="34" charset="-128"/>
                  <a:cs typeface="MS PGothic" pitchFamily="34" charset="-128"/>
                </a:rPr>
                <a:t>,K,</a:t>
              </a:r>
              <a:r>
                <a:rPr lang="en-US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charset="2"/>
                  <a:ea typeface="MS PGothic" pitchFamily="34" charset="-128"/>
                  <a:cs typeface="Symbol" charset="2"/>
                </a:rPr>
                <a:t>g</a:t>
              </a:r>
              <a:endPara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ea typeface="MS PGothic" pitchFamily="34" charset="-128"/>
                <a:cs typeface="Symbol" charset="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MS PGothic" pitchFamily="34" charset="-128"/>
                  <a:cs typeface="MS PGothic" pitchFamily="34" charset="-128"/>
                </a:rPr>
                <a:t>jet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281661" y="3800202"/>
            <a:ext cx="3832156" cy="3061875"/>
            <a:chOff x="5281661" y="4168502"/>
            <a:chExt cx="3832156" cy="3061875"/>
          </a:xfrm>
        </p:grpSpPr>
        <p:grpSp>
          <p:nvGrpSpPr>
            <p:cNvPr id="81" name="Group 50"/>
            <p:cNvGrpSpPr>
              <a:grpSpLocks noChangeAspect="1"/>
            </p:cNvGrpSpPr>
            <p:nvPr/>
          </p:nvGrpSpPr>
          <p:grpSpPr bwMode="auto">
            <a:xfrm>
              <a:off x="5281661" y="4168502"/>
              <a:ext cx="3832156" cy="3061875"/>
              <a:chOff x="1445" y="568"/>
              <a:chExt cx="3990" cy="3188"/>
            </a:xfrm>
          </p:grpSpPr>
          <p:grpSp>
            <p:nvGrpSpPr>
              <p:cNvPr id="85" name="Group 32"/>
              <p:cNvGrpSpPr>
                <a:grpSpLocks/>
              </p:cNvGrpSpPr>
              <p:nvPr/>
            </p:nvGrpSpPr>
            <p:grpSpPr bwMode="auto">
              <a:xfrm>
                <a:off x="1445" y="568"/>
                <a:ext cx="1195" cy="2066"/>
                <a:chOff x="793" y="397"/>
                <a:chExt cx="1679" cy="2770"/>
              </a:xfrm>
            </p:grpSpPr>
            <p:sp>
              <p:nvSpPr>
                <p:cNvPr id="105" name="AutoShape 5"/>
                <p:cNvSpPr>
                  <a:spLocks noChangeArrowheads="1"/>
                </p:cNvSpPr>
                <p:nvPr/>
              </p:nvSpPr>
              <p:spPr bwMode="auto">
                <a:xfrm rot="16200000">
                  <a:off x="178" y="1592"/>
                  <a:ext cx="2770" cy="379"/>
                </a:xfrm>
                <a:prstGeom prst="rightArrow">
                  <a:avLst>
                    <a:gd name="adj1" fmla="val 50000"/>
                    <a:gd name="adj2" fmla="val 199931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kumimoji="1" lang="ja-JP" alt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pic>
              <p:nvPicPr>
                <p:cNvPr id="106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93" y="1271"/>
                  <a:ext cx="1679" cy="15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p:spPr>
            </p:pic>
          </p:grpSp>
          <p:pic>
            <p:nvPicPr>
              <p:cNvPr id="86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649" y="2113"/>
                <a:ext cx="1183" cy="1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87" name="Line 11"/>
              <p:cNvSpPr>
                <a:spLocks noChangeShapeType="1"/>
              </p:cNvSpPr>
              <p:nvPr/>
            </p:nvSpPr>
            <p:spPr bwMode="auto">
              <a:xfrm>
                <a:off x="2238" y="1661"/>
                <a:ext cx="1253" cy="450"/>
              </a:xfrm>
              <a:prstGeom prst="line">
                <a:avLst/>
              </a:prstGeom>
              <a:noFill/>
              <a:ln w="76200">
                <a:solidFill>
                  <a:srgbClr val="003399"/>
                </a:solidFill>
                <a:round/>
                <a:headEnd/>
                <a:tailEnd type="stealth" w="med" len="med"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kumimoji="1" lang="ja-JP" altLang="en-US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8" name="Line 12"/>
              <p:cNvSpPr>
                <a:spLocks noChangeShapeType="1"/>
              </p:cNvSpPr>
              <p:nvPr/>
            </p:nvSpPr>
            <p:spPr bwMode="auto">
              <a:xfrm flipH="1" flipV="1">
                <a:off x="3491" y="2111"/>
                <a:ext cx="467" cy="685"/>
              </a:xfrm>
              <a:prstGeom prst="line">
                <a:avLst/>
              </a:prstGeom>
              <a:noFill/>
              <a:ln w="76200">
                <a:solidFill>
                  <a:srgbClr val="003399"/>
                </a:solidFill>
                <a:round/>
                <a:headEnd type="oval" w="med" len="med"/>
                <a:tailEnd type="triangle" w="med" len="med"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kumimoji="1" lang="ja-JP" altLang="en-US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89" name="Group 23"/>
              <p:cNvGrpSpPr>
                <a:grpSpLocks/>
              </p:cNvGrpSpPr>
              <p:nvPr/>
            </p:nvGrpSpPr>
            <p:grpSpPr bwMode="auto">
              <a:xfrm rot="-2756730">
                <a:off x="3375" y="1778"/>
                <a:ext cx="617" cy="215"/>
                <a:chOff x="465" y="3424"/>
                <a:chExt cx="1726" cy="499"/>
              </a:xfrm>
            </p:grpSpPr>
            <p:grpSp>
              <p:nvGrpSpPr>
                <p:cNvPr id="96" name="Group 16"/>
                <p:cNvGrpSpPr>
                  <a:grpSpLocks/>
                </p:cNvGrpSpPr>
                <p:nvPr/>
              </p:nvGrpSpPr>
              <p:grpSpPr bwMode="auto">
                <a:xfrm>
                  <a:off x="465" y="3424"/>
                  <a:ext cx="638" cy="453"/>
                  <a:chOff x="465" y="3424"/>
                  <a:chExt cx="638" cy="453"/>
                </a:xfrm>
              </p:grpSpPr>
              <p:sp>
                <p:nvSpPr>
                  <p:cNvPr id="103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465" y="3424"/>
                    <a:ext cx="410" cy="271"/>
                  </a:xfrm>
                  <a:prstGeom prst="curvedDownArrow">
                    <a:avLst>
                      <a:gd name="adj1" fmla="val 30006"/>
                      <a:gd name="adj2" fmla="val 59998"/>
                      <a:gd name="adj3" fmla="val 0"/>
                    </a:avLst>
                  </a:prstGeom>
                  <a:solidFill>
                    <a:srgbClr val="00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vert="eaVert" wrap="none" anchor="ctr">
                    <a:prstTxWarp prst="textNoShape">
                      <a:avLst/>
                    </a:prstTxWarp>
                  </a:bodyPr>
                  <a:lstStyle/>
                  <a:p>
                    <a:endParaRPr kumimoji="1" lang="ja-JP" altLang="en-US">
                      <a:latin typeface="Arial" charset="0"/>
                      <a:ea typeface="MS PGothic" charset="0"/>
                      <a:cs typeface="MS PGothic" charset="0"/>
                    </a:endParaRPr>
                  </a:p>
                </p:txBody>
              </p:sp>
              <p:sp>
                <p:nvSpPr>
                  <p:cNvPr id="104" name="AutoShape 15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694" y="3606"/>
                    <a:ext cx="409" cy="271"/>
                  </a:xfrm>
                  <a:prstGeom prst="curvedDownArrow">
                    <a:avLst>
                      <a:gd name="adj1" fmla="val 29996"/>
                      <a:gd name="adj2" fmla="val 59999"/>
                      <a:gd name="adj3" fmla="val 0"/>
                    </a:avLst>
                  </a:prstGeom>
                  <a:solidFill>
                    <a:srgbClr val="00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rot="10800000" vert="eaVert" wrap="none" anchor="ctr">
                    <a:prstTxWarp prst="textNoShape">
                      <a:avLst/>
                    </a:prstTxWarp>
                  </a:bodyPr>
                  <a:lstStyle/>
                  <a:p>
                    <a:endParaRPr kumimoji="1" lang="ja-JP" altLang="en-US">
                      <a:latin typeface="Arial" charset="0"/>
                      <a:ea typeface="MS PGothic" charset="0"/>
                      <a:cs typeface="MS PGothic" charset="0"/>
                    </a:endParaRPr>
                  </a:p>
                </p:txBody>
              </p:sp>
            </p:grpSp>
            <p:grpSp>
              <p:nvGrpSpPr>
                <p:cNvPr id="97" name="Group 17"/>
                <p:cNvGrpSpPr>
                  <a:grpSpLocks/>
                </p:cNvGrpSpPr>
                <p:nvPr/>
              </p:nvGrpSpPr>
              <p:grpSpPr bwMode="auto">
                <a:xfrm>
                  <a:off x="1018" y="3465"/>
                  <a:ext cx="639" cy="458"/>
                  <a:chOff x="474" y="3465"/>
                  <a:chExt cx="639" cy="458"/>
                </a:xfrm>
              </p:grpSpPr>
              <p:sp>
                <p:nvSpPr>
                  <p:cNvPr id="101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474" y="3465"/>
                    <a:ext cx="410" cy="271"/>
                  </a:xfrm>
                  <a:prstGeom prst="curvedDownArrow">
                    <a:avLst>
                      <a:gd name="adj1" fmla="val 30006"/>
                      <a:gd name="adj2" fmla="val 59998"/>
                      <a:gd name="adj3" fmla="val 0"/>
                    </a:avLst>
                  </a:prstGeom>
                  <a:solidFill>
                    <a:srgbClr val="00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vert="eaVert" wrap="none" anchor="ctr">
                    <a:prstTxWarp prst="textNoShape">
                      <a:avLst/>
                    </a:prstTxWarp>
                  </a:bodyPr>
                  <a:lstStyle/>
                  <a:p>
                    <a:endParaRPr kumimoji="1" lang="ja-JP" altLang="en-US">
                      <a:latin typeface="Arial" charset="0"/>
                      <a:ea typeface="MS PGothic" charset="0"/>
                      <a:cs typeface="MS PGothic" charset="0"/>
                    </a:endParaRPr>
                  </a:p>
                </p:txBody>
              </p:sp>
              <p:sp>
                <p:nvSpPr>
                  <p:cNvPr id="102" name="AutoShape 19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703" y="3652"/>
                    <a:ext cx="410" cy="271"/>
                  </a:xfrm>
                  <a:prstGeom prst="curvedDownArrow">
                    <a:avLst>
                      <a:gd name="adj1" fmla="val 30006"/>
                      <a:gd name="adj2" fmla="val 59998"/>
                      <a:gd name="adj3" fmla="val 0"/>
                    </a:avLst>
                  </a:prstGeom>
                  <a:solidFill>
                    <a:srgbClr val="00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rot="10800000" vert="eaVert" wrap="none" anchor="ctr">
                    <a:prstTxWarp prst="textNoShape">
                      <a:avLst/>
                    </a:prstTxWarp>
                  </a:bodyPr>
                  <a:lstStyle/>
                  <a:p>
                    <a:endParaRPr kumimoji="1" lang="ja-JP" altLang="en-US">
                      <a:latin typeface="Arial" charset="0"/>
                      <a:ea typeface="MS PGothic" charset="0"/>
                      <a:cs typeface="MS PGothic" charset="0"/>
                    </a:endParaRPr>
                  </a:p>
                </p:txBody>
              </p:sp>
            </p:grpSp>
            <p:grpSp>
              <p:nvGrpSpPr>
                <p:cNvPr id="98" name="Group 20"/>
                <p:cNvGrpSpPr>
                  <a:grpSpLocks/>
                </p:cNvGrpSpPr>
                <p:nvPr/>
              </p:nvGrpSpPr>
              <p:grpSpPr bwMode="auto">
                <a:xfrm>
                  <a:off x="1552" y="3453"/>
                  <a:ext cx="639" cy="450"/>
                  <a:chOff x="463" y="3453"/>
                  <a:chExt cx="639" cy="450"/>
                </a:xfrm>
              </p:grpSpPr>
              <p:sp>
                <p:nvSpPr>
                  <p:cNvPr id="99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3453"/>
                    <a:ext cx="410" cy="271"/>
                  </a:xfrm>
                  <a:prstGeom prst="curvedDownArrow">
                    <a:avLst>
                      <a:gd name="adj1" fmla="val 30006"/>
                      <a:gd name="adj2" fmla="val 59998"/>
                      <a:gd name="adj3" fmla="val 0"/>
                    </a:avLst>
                  </a:prstGeom>
                  <a:solidFill>
                    <a:srgbClr val="00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vert="eaVert" wrap="none" anchor="ctr">
                    <a:prstTxWarp prst="textNoShape">
                      <a:avLst/>
                    </a:prstTxWarp>
                  </a:bodyPr>
                  <a:lstStyle/>
                  <a:p>
                    <a:endParaRPr kumimoji="1" lang="ja-JP" altLang="en-US">
                      <a:latin typeface="Arial" charset="0"/>
                      <a:ea typeface="MS PGothic" charset="0"/>
                      <a:cs typeface="MS PGothic" charset="0"/>
                    </a:endParaRPr>
                  </a:p>
                </p:txBody>
              </p:sp>
              <p:sp>
                <p:nvSpPr>
                  <p:cNvPr id="100" name="AutoShape 22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693" y="3632"/>
                    <a:ext cx="409" cy="271"/>
                  </a:xfrm>
                  <a:prstGeom prst="curvedDownArrow">
                    <a:avLst>
                      <a:gd name="adj1" fmla="val 29996"/>
                      <a:gd name="adj2" fmla="val 59999"/>
                      <a:gd name="adj3" fmla="val 0"/>
                    </a:avLst>
                  </a:prstGeom>
                  <a:solidFill>
                    <a:srgbClr val="00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rot="10800000" vert="eaVert" wrap="none" anchor="ctr">
                    <a:prstTxWarp prst="textNoShape">
                      <a:avLst/>
                    </a:prstTxWarp>
                  </a:bodyPr>
                  <a:lstStyle/>
                  <a:p>
                    <a:endParaRPr kumimoji="1" lang="ja-JP" altLang="en-US">
                      <a:latin typeface="Arial" charset="0"/>
                      <a:ea typeface="MS PGothic" charset="0"/>
                      <a:cs typeface="MS PGothic" charset="0"/>
                    </a:endParaRPr>
                  </a:p>
                </p:txBody>
              </p:sp>
            </p:grpSp>
          </p:grpSp>
          <p:sp>
            <p:nvSpPr>
              <p:cNvPr id="90" name="Line 24"/>
              <p:cNvSpPr>
                <a:spLocks noChangeShapeType="1"/>
              </p:cNvSpPr>
              <p:nvPr/>
            </p:nvSpPr>
            <p:spPr bwMode="auto">
              <a:xfrm>
                <a:off x="3888" y="1680"/>
                <a:ext cx="963" cy="38"/>
              </a:xfrm>
              <a:prstGeom prst="line">
                <a:avLst/>
              </a:prstGeom>
              <a:noFill/>
              <a:ln w="76200">
                <a:solidFill>
                  <a:srgbClr val="33CC33"/>
                </a:solidFill>
                <a:round/>
                <a:headEnd/>
                <a:tailEnd type="triangle" w="med" len="med"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25"/>
              <p:cNvSpPr>
                <a:spLocks noChangeShapeType="1"/>
              </p:cNvSpPr>
              <p:nvPr/>
            </p:nvSpPr>
            <p:spPr bwMode="auto">
              <a:xfrm flipV="1">
                <a:off x="3888" y="1008"/>
                <a:ext cx="192" cy="655"/>
              </a:xfrm>
              <a:prstGeom prst="line">
                <a:avLst/>
              </a:prstGeom>
              <a:noFill/>
              <a:ln w="76200">
                <a:solidFill>
                  <a:srgbClr val="FFCC00"/>
                </a:solidFill>
                <a:prstDash val="sysDot"/>
                <a:round/>
                <a:headEnd/>
                <a:tailEnd type="triangle" w="med" len="med"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Text Box 26"/>
              <p:cNvSpPr txBox="1">
                <a:spLocks noChangeArrowheads="1"/>
              </p:cNvSpPr>
              <p:nvPr/>
            </p:nvSpPr>
            <p:spPr bwMode="auto">
              <a:xfrm>
                <a:off x="2048" y="1620"/>
                <a:ext cx="376" cy="1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altLang="ja-JP" sz="2400" b="1" dirty="0" err="1" smtClean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/>
                    <a:ea typeface="MS PGothic" charset="0"/>
                    <a:cs typeface="Comic Sans MS"/>
                  </a:rPr>
                  <a:t>u</a:t>
                </a:r>
                <a:r>
                  <a:rPr kumimoji="1" lang="en-US" altLang="ja-JP" sz="2400" b="1" dirty="0" smtClean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/>
                    <a:ea typeface="MS PGothic" charset="0"/>
                    <a:cs typeface="Comic Sans MS"/>
                  </a:rPr>
                  <a:t> </a:t>
                </a:r>
                <a:r>
                  <a:rPr kumimoji="1" lang="ja-JP" altLang="en-US" sz="2400" b="1" dirty="0" smtClean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/>
                    <a:ea typeface="MS PGothic" charset="0"/>
                    <a:cs typeface="Comic Sans MS"/>
                  </a:rPr>
                  <a:t>　　</a:t>
                </a:r>
                <a:endParaRPr kumimoji="1" lang="ja-JP" altLang="en-US" sz="2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ea typeface="MS PGothic" charset="0"/>
                  <a:cs typeface="Comic Sans MS"/>
                </a:endParaRPr>
              </a:p>
            </p:txBody>
          </p:sp>
          <p:sp>
            <p:nvSpPr>
              <p:cNvPr id="93" name="Text Box 27"/>
              <p:cNvSpPr txBox="1">
                <a:spLocks noChangeArrowheads="1"/>
              </p:cNvSpPr>
              <p:nvPr/>
            </p:nvSpPr>
            <p:spPr bwMode="auto">
              <a:xfrm>
                <a:off x="4021" y="2709"/>
                <a:ext cx="431" cy="1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altLang="ja-JP" sz="2400" b="1" dirty="0" err="1" smtClean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/>
                    <a:ea typeface="MS PGothic" charset="0"/>
                    <a:cs typeface="Comic Sans MS"/>
                  </a:rPr>
                  <a:t>d</a:t>
                </a:r>
                <a:endParaRPr kumimoji="1" lang="ja-JP" altLang="en-US" sz="2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ea typeface="MS PGothic" charset="0"/>
                  <a:cs typeface="Comic Sans MS"/>
                </a:endParaRPr>
              </a:p>
            </p:txBody>
          </p:sp>
          <p:cxnSp>
            <p:nvCxnSpPr>
              <p:cNvPr id="94" name="直線コネクタ 36"/>
              <p:cNvCxnSpPr/>
              <p:nvPr/>
            </p:nvCxnSpPr>
            <p:spPr>
              <a:xfrm>
                <a:off x="4172" y="2765"/>
                <a:ext cx="196" cy="1"/>
              </a:xfrm>
              <a:prstGeom prst="line">
                <a:avLst/>
              </a:prstGeom>
              <a:ln w="571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37"/>
              <p:cNvSpPr>
                <a:spLocks noChangeArrowheads="1"/>
              </p:cNvSpPr>
              <p:nvPr/>
            </p:nvSpPr>
            <p:spPr bwMode="auto">
              <a:xfrm>
                <a:off x="4015" y="1209"/>
                <a:ext cx="1420" cy="525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aphicFrame>
          <p:nvGraphicFramePr>
            <p:cNvPr id="8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6436752"/>
                </p:ext>
              </p:extLst>
            </p:nvPr>
          </p:nvGraphicFramePr>
          <p:xfrm>
            <a:off x="6923088" y="5153025"/>
            <a:ext cx="4699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12" name="Equation" r:id="rId6" imgW="469900" imgH="279400" progId="Equation.DSMT4">
                    <p:embed/>
                  </p:oleObj>
                </mc:Choice>
                <mc:Fallback>
                  <p:oleObj name="Equation" r:id="rId6" imgW="4699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23088" y="5153025"/>
                          <a:ext cx="469900" cy="279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3" name="Object 6"/>
            <p:cNvGraphicFramePr>
              <a:graphicFrameLocks noChangeAspect="1"/>
            </p:cNvGraphicFramePr>
            <p:nvPr/>
          </p:nvGraphicFramePr>
          <p:xfrm>
            <a:off x="7943850" y="4784142"/>
            <a:ext cx="10287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13" name="Equation" r:id="rId8" imgW="1028700" imgH="393700" progId="Equation.DSMT4">
                    <p:embed/>
                  </p:oleObj>
                </mc:Choice>
                <mc:Fallback>
                  <p:oleObj name="Equation" r:id="rId8" imgW="1028700" imgH="393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43850" y="4784142"/>
                          <a:ext cx="1028700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4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9599436"/>
                </p:ext>
              </p:extLst>
            </p:nvPr>
          </p:nvGraphicFramePr>
          <p:xfrm>
            <a:off x="7183438" y="4235450"/>
            <a:ext cx="8382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14" name="Equation" r:id="rId10" imgW="838200" imgH="342900" progId="Equation.DSMT4">
                    <p:embed/>
                  </p:oleObj>
                </mc:Choice>
                <mc:Fallback>
                  <p:oleObj name="Equation" r:id="rId10" imgW="838200" imgH="342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3438" y="4235450"/>
                          <a:ext cx="838200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7" name="Text Box 53"/>
          <p:cNvSpPr txBox="1">
            <a:spLocks noChangeArrowheads="1"/>
          </p:cNvSpPr>
          <p:nvPr/>
        </p:nvSpPr>
        <p:spPr bwMode="auto">
          <a:xfrm>
            <a:off x="4776788" y="5774743"/>
            <a:ext cx="2643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polarized</a:t>
            </a:r>
            <a:r>
              <a:rPr lang="en-US" b="1" dirty="0" smtClean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 W-prod.</a:t>
            </a:r>
          </a:p>
          <a:p>
            <a:pPr algn="ctr"/>
            <a:r>
              <a:rPr lang="en-US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baseline="30000" dirty="0">
                <a:solidFill>
                  <a:srgbClr val="FF66FF"/>
                </a:solidFill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b="1" baseline="-25000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1T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7" grpId="0"/>
      <p:bldP spid="58" grpId="0"/>
      <p:bldP spid="107" grpId="0"/>
      <p:bldP spid="107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 Modeling and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46038" y="692150"/>
            <a:ext cx="81612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22F31"/>
                </a:solidFill>
              </a:rPr>
              <a:t>outer region governs the evolution at the cross-over trajectory</a:t>
            </a:r>
          </a:p>
        </p:txBody>
      </p:sp>
      <p:pic>
        <p:nvPicPr>
          <p:cNvPr id="6" name="Picture 68" descr="Bil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475"/>
            <a:ext cx="57975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99608" y="1894946"/>
            <a:ext cx="4975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</a:rPr>
              <a:t>GPD at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  <a:sym typeface="Mathematica1" pitchFamily="2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sym typeface="Mathematica1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Mathematica1" pitchFamily="2" charset="2"/>
              </a:rPr>
              <a:t>= </a:t>
            </a:r>
            <a:r>
              <a:rPr lang="en-US" b="1" dirty="0">
                <a:solidFill>
                  <a:srgbClr val="FF0000"/>
                </a:solidFill>
                <a:cs typeface="Arial" charset="0"/>
                <a:sym typeface="Mathematica1" pitchFamily="2" charset="2"/>
              </a:rPr>
              <a:t>x</a:t>
            </a:r>
            <a:r>
              <a:rPr lang="en-US" b="1" i="0" dirty="0">
                <a:solidFill>
                  <a:srgbClr val="FF0000"/>
                </a:solidFill>
              </a:rPr>
              <a:t> is `measurable’ </a:t>
            </a:r>
            <a:r>
              <a:rPr lang="en-US" b="1" i="0" dirty="0" smtClean="0">
                <a:solidFill>
                  <a:srgbClr val="FF0000"/>
                </a:solidFill>
              </a:rPr>
              <a:t> (</a:t>
            </a:r>
            <a:r>
              <a:rPr lang="en-US" b="1" i="0" dirty="0">
                <a:solidFill>
                  <a:srgbClr val="FF0000"/>
                </a:solidFill>
              </a:rPr>
              <a:t>LO)</a:t>
            </a:r>
          </a:p>
        </p:txBody>
      </p:sp>
      <p:sp>
        <p:nvSpPr>
          <p:cNvPr id="8" name="AutoShape 59"/>
          <p:cNvSpPr>
            <a:spLocks noChangeArrowheads="1"/>
          </p:cNvSpPr>
          <p:nvPr/>
        </p:nvSpPr>
        <p:spPr bwMode="auto">
          <a:xfrm>
            <a:off x="3959225" y="2271713"/>
            <a:ext cx="144463" cy="1804987"/>
          </a:xfrm>
          <a:prstGeom prst="downArrow">
            <a:avLst>
              <a:gd name="adj1" fmla="val 50000"/>
              <a:gd name="adj2" fmla="val 312361"/>
            </a:avLst>
          </a:prstGeom>
          <a:solidFill>
            <a:srgbClr val="FF371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5855758" y="3060171"/>
            <a:ext cx="29421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rgbClr val="00FF00"/>
                </a:solidFill>
              </a:rPr>
              <a:t>net contribution of </a:t>
            </a:r>
          </a:p>
          <a:p>
            <a:r>
              <a:rPr lang="en-US" b="1" i="0" dirty="0">
                <a:solidFill>
                  <a:srgbClr val="00FF00"/>
                </a:solidFill>
              </a:rPr>
              <a:t>outer + central region is</a:t>
            </a:r>
          </a:p>
          <a:p>
            <a:r>
              <a:rPr lang="en-US" b="1" i="0" dirty="0">
                <a:solidFill>
                  <a:srgbClr val="00FF00"/>
                </a:solidFill>
              </a:rPr>
              <a:t>governed by a sum rule:</a:t>
            </a:r>
          </a:p>
        </p:txBody>
      </p:sp>
      <p:sp>
        <p:nvSpPr>
          <p:cNvPr id="10" name="AutoShape 70"/>
          <p:cNvSpPr>
            <a:spLocks noChangeArrowheads="1"/>
          </p:cNvSpPr>
          <p:nvPr/>
        </p:nvSpPr>
        <p:spPr bwMode="auto">
          <a:xfrm rot="4312218">
            <a:off x="4467226" y="3009900"/>
            <a:ext cx="157162" cy="2700337"/>
          </a:xfrm>
          <a:prstGeom prst="downArrow">
            <a:avLst>
              <a:gd name="adj1" fmla="val 50000"/>
              <a:gd name="adj2" fmla="val 42954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593478"/>
              </p:ext>
            </p:extLst>
          </p:nvPr>
        </p:nvGraphicFramePr>
        <p:xfrm>
          <a:off x="1265766" y="1172633"/>
          <a:ext cx="5676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1" name="Equation" r:id="rId4" imgW="5676900" imgH="660400" progId="Equation.DSMT4">
                  <p:embed/>
                </p:oleObj>
              </mc:Choice>
              <mc:Fallback>
                <p:oleObj name="Equation" r:id="rId4" imgW="56769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5766" y="1172633"/>
                        <a:ext cx="56769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113898"/>
              </p:ext>
            </p:extLst>
          </p:nvPr>
        </p:nvGraphicFramePr>
        <p:xfrm>
          <a:off x="5746752" y="4567767"/>
          <a:ext cx="3403600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2" name="Equation" r:id="rId6" imgW="3403600" imgH="1384300" progId="Equation.DSMT4">
                  <p:embed/>
                </p:oleObj>
              </mc:Choice>
              <mc:Fallback>
                <p:oleObj name="Equation" r:id="rId6" imgW="3403600" imgH="1384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46752" y="4567767"/>
                        <a:ext cx="3403600" cy="138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/>
              <a:t>Glue Governs HI at RHIC &amp; LHC 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1DF57-2955-DC4A-B553-C7BBC2B08FFE}" type="slidenum">
              <a:rPr lang="en-US"/>
              <a:pPr/>
              <a:t>65</a:t>
            </a:fld>
            <a:endParaRPr lang="en-US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785813"/>
            <a:ext cx="33178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152400" y="685800"/>
            <a:ext cx="8839200" cy="1588"/>
          </a:xfrm>
          <a:prstGeom prst="line">
            <a:avLst/>
          </a:prstGeom>
          <a:noFill/>
          <a:ln w="38100" cap="flat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543675" y="6915150"/>
            <a:ext cx="2870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Jets (</a:t>
            </a:r>
            <a:r>
              <a:rPr lang="en-US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π</a:t>
            </a:r>
            <a:r>
              <a:rPr lang="en-US" baseline="3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0</a:t>
            </a: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Production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2464" r="1099" b="2983"/>
          <a:stretch>
            <a:fillRect/>
          </a:stretch>
        </p:blipFill>
        <p:spPr bwMode="auto">
          <a:xfrm>
            <a:off x="5461000" y="2324100"/>
            <a:ext cx="33909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994150"/>
            <a:ext cx="35179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5" name="Rectangle 7"/>
          <p:cNvSpPr>
            <a:spLocks/>
          </p:cNvSpPr>
          <p:nvPr/>
        </p:nvSpPr>
        <p:spPr bwMode="auto">
          <a:xfrm>
            <a:off x="762000" y="889000"/>
            <a:ext cx="393700" cy="2603500"/>
          </a:xfrm>
          <a:prstGeom prst="rect">
            <a:avLst/>
          </a:prstGeom>
          <a:solidFill>
            <a:srgbClr val="00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3810000" y="863600"/>
            <a:ext cx="3780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99% of all 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 Italic" charset="0"/>
              </a:rPr>
              <a:t>h</a:t>
            </a:r>
            <a:r>
              <a:rPr lang="en-US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 Italic" charset="0"/>
              </a:rPr>
              <a:t>±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have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</a:t>
            </a:r>
            <a:r>
              <a:rPr lang="en-US" baseline="-250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&lt; 2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GeV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/c</a:t>
            </a:r>
          </a:p>
        </p:txBody>
      </p:sp>
      <p:sp>
        <p:nvSpPr>
          <p:cNvPr id="37897" name="Rectangle 9"/>
          <p:cNvSpPr>
            <a:spLocks/>
          </p:cNvSpPr>
          <p:nvPr/>
        </p:nvSpPr>
        <p:spPr bwMode="auto">
          <a:xfrm>
            <a:off x="3854450" y="1289050"/>
            <a:ext cx="29730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ja-JP" altLang="en-US" dirty="0">
                <a:solidFill>
                  <a:schemeClr val="tx1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“</a:t>
            </a:r>
            <a:r>
              <a:rPr lang="en-US" dirty="0">
                <a:solidFill>
                  <a:schemeClr val="tx1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Bulk Matter</a:t>
            </a:r>
            <a:r>
              <a:rPr lang="ja-JP" altLang="en-US" dirty="0">
                <a:solidFill>
                  <a:schemeClr val="tx1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”</a:t>
            </a:r>
            <a:r>
              <a:rPr lang="en-US" dirty="0">
                <a:solidFill>
                  <a:schemeClr val="tx1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 ⇒ x &lt; 0.01</a:t>
            </a:r>
          </a:p>
        </p:txBody>
      </p:sp>
      <p:sp>
        <p:nvSpPr>
          <p:cNvPr id="37898" name="Rectangle 10"/>
          <p:cNvSpPr>
            <a:spLocks/>
          </p:cNvSpPr>
          <p:nvPr/>
        </p:nvSpPr>
        <p:spPr bwMode="auto">
          <a:xfrm>
            <a:off x="685800" y="4076700"/>
            <a:ext cx="1155700" cy="2044700"/>
          </a:xfrm>
          <a:prstGeom prst="rect">
            <a:avLst/>
          </a:prstGeom>
          <a:solidFill>
            <a:srgbClr val="3B00A4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9" name="Rectangle 11"/>
          <p:cNvSpPr>
            <a:spLocks/>
          </p:cNvSpPr>
          <p:nvPr/>
        </p:nvSpPr>
        <p:spPr bwMode="auto">
          <a:xfrm>
            <a:off x="6604000" y="2501900"/>
            <a:ext cx="673100" cy="2578100"/>
          </a:xfrm>
          <a:prstGeom prst="rect">
            <a:avLst/>
          </a:prstGeom>
          <a:solidFill>
            <a:srgbClr val="C971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900" name="AutoShape 12"/>
          <p:cNvSpPr>
            <a:spLocks/>
          </p:cNvSpPr>
          <p:nvPr/>
        </p:nvSpPr>
        <p:spPr bwMode="auto">
          <a:xfrm>
            <a:off x="4102100" y="3187700"/>
            <a:ext cx="1270000" cy="787400"/>
          </a:xfrm>
          <a:prstGeom prst="rightArrow">
            <a:avLst>
              <a:gd name="adj1" fmla="val 47528"/>
              <a:gd name="adj2" fmla="val 70482"/>
            </a:avLst>
          </a:prstGeom>
          <a:solidFill>
            <a:srgbClr val="FF2712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7903" name="Group 15"/>
          <p:cNvGrpSpPr>
            <a:grpSpLocks/>
          </p:cNvGrpSpPr>
          <p:nvPr/>
        </p:nvGrpSpPr>
        <p:grpSpPr bwMode="auto">
          <a:xfrm>
            <a:off x="933451" y="941917"/>
            <a:ext cx="7213600" cy="5334000"/>
            <a:chOff x="0" y="0"/>
            <a:chExt cx="4544" cy="3360"/>
          </a:xfrm>
        </p:grpSpPr>
        <p:sp>
          <p:nvSpPr>
            <p:cNvPr id="37901" name="Rectangle 13"/>
            <p:cNvSpPr>
              <a:spLocks/>
            </p:cNvSpPr>
            <p:nvPr/>
          </p:nvSpPr>
          <p:spPr bwMode="auto">
            <a:xfrm>
              <a:off x="0" y="0"/>
              <a:ext cx="4544" cy="336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790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" y="96"/>
              <a:ext cx="4056" cy="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/>
      <p:bldP spid="37896" grpId="0" autoUpdateAnimBg="0"/>
      <p:bldP spid="37897" grpId="0" autoUpdateAnimBg="0"/>
      <p:bldP spid="37898" grpId="0" animBg="1"/>
      <p:bldP spid="37899" grpId="0" animBg="1"/>
      <p:bldP spid="3790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rIns="133350"/>
          <a:lstStyle/>
          <a:p>
            <a:r>
              <a:rPr lang="en-US" sz="2400" cap="none" dirty="0" err="1"/>
              <a:t>e</a:t>
            </a:r>
            <a:r>
              <a:rPr lang="en-US" sz="2400" dirty="0" err="1"/>
              <a:t>A</a:t>
            </a:r>
            <a:r>
              <a:rPr lang="en-US" sz="2400" dirty="0"/>
              <a:t> vs. </a:t>
            </a:r>
            <a:r>
              <a:rPr lang="en-US" sz="2400" cap="none" dirty="0" err="1"/>
              <a:t>p</a:t>
            </a:r>
            <a:r>
              <a:rPr lang="en-US" sz="2400" dirty="0" err="1"/>
              <a:t>A</a:t>
            </a:r>
            <a:r>
              <a:rPr lang="en-US" sz="2400" dirty="0"/>
              <a:t> </a:t>
            </a:r>
            <a:r>
              <a:rPr lang="en-US" sz="2400" dirty="0" err="1"/>
              <a:t>Dihadron</a:t>
            </a:r>
            <a:r>
              <a:rPr lang="en-US" sz="2400" dirty="0"/>
              <a:t> Correlations Studies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E84A-1982-7D4A-8860-101E8ECA99FC}" type="slidenum">
              <a:rPr lang="en-US"/>
              <a:pPr/>
              <a:t>66</a:t>
            </a:fld>
            <a:endParaRPr lang="en-US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5384800"/>
            <a:ext cx="8763000" cy="1257300"/>
          </a:xfrm>
          <a:ln/>
        </p:spPr>
        <p:txBody>
          <a:bodyPr rIns="133350"/>
          <a:lstStyle/>
          <a:p>
            <a:pPr marL="508000" lvl="1"/>
            <a:r>
              <a:rPr lang="en-US" sz="1800" dirty="0"/>
              <a:t>p(d)A: x cannot be measured, </a:t>
            </a:r>
            <a:r>
              <a:rPr lang="en-US" sz="1800" dirty="0" err="1"/>
              <a:t>x</a:t>
            </a:r>
            <a:r>
              <a:rPr lang="en-US" sz="1800" baseline="-6000" dirty="0" err="1"/>
              <a:t>frac</a:t>
            </a:r>
            <a:r>
              <a:rPr lang="en-US" sz="1800" dirty="0"/>
              <a:t>  is approximation </a:t>
            </a:r>
          </a:p>
          <a:p>
            <a:pPr marL="508000" lvl="1"/>
            <a:r>
              <a:rPr lang="en-US" sz="1800" dirty="0">
                <a:solidFill>
                  <a:srgbClr val="0000FF"/>
                </a:solidFill>
              </a:rPr>
              <a:t>Test of universality: </a:t>
            </a:r>
            <a:r>
              <a:rPr lang="en-US" sz="1800" dirty="0" err="1">
                <a:solidFill>
                  <a:srgbClr val="0000FF"/>
                </a:solidFill>
              </a:rPr>
              <a:t>p+A</a:t>
            </a:r>
            <a:r>
              <a:rPr lang="en-US" sz="1800" dirty="0">
                <a:solidFill>
                  <a:srgbClr val="0000FF"/>
                </a:solidFill>
              </a:rPr>
              <a:t> and </a:t>
            </a:r>
            <a:r>
              <a:rPr lang="en-US" sz="1800" dirty="0" err="1">
                <a:solidFill>
                  <a:srgbClr val="0000FF"/>
                </a:solidFill>
              </a:rPr>
              <a:t>e+A</a:t>
            </a:r>
            <a:r>
              <a:rPr lang="en-US" sz="1800" dirty="0">
                <a:solidFill>
                  <a:srgbClr val="0000FF"/>
                </a:solidFill>
              </a:rPr>
              <a:t> are sensitive to "dipole" and "</a:t>
            </a:r>
            <a:r>
              <a:rPr lang="en-US" sz="1800" dirty="0" err="1">
                <a:solidFill>
                  <a:srgbClr val="0000FF"/>
                </a:solidFill>
              </a:rPr>
              <a:t>quadrupole</a:t>
            </a:r>
            <a:r>
              <a:rPr lang="en-US" sz="1800" dirty="0">
                <a:solidFill>
                  <a:srgbClr val="0000FF"/>
                </a:solidFill>
              </a:rPr>
              <a:t>" operators which (same for both processes)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917700"/>
            <a:ext cx="8682038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2" name="Rectangle 4"/>
          <p:cNvSpPr>
            <a:spLocks/>
          </p:cNvSpPr>
          <p:nvPr/>
        </p:nvSpPr>
        <p:spPr bwMode="auto">
          <a:xfrm>
            <a:off x="6870700" y="1549400"/>
            <a:ext cx="19775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Data: </a:t>
            </a:r>
            <a:r>
              <a:rPr lang="en-US" sz="18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Phenix</a:t>
            </a:r>
            <a:r>
              <a:rPr 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ja-JP" alt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’</a:t>
            </a:r>
            <a:r>
              <a:rPr 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11</a:t>
            </a:r>
          </a:p>
        </p:txBody>
      </p:sp>
      <p:sp>
        <p:nvSpPr>
          <p:cNvPr id="53253" name="Rectangle 5"/>
          <p:cNvSpPr>
            <a:spLocks/>
          </p:cNvSpPr>
          <p:nvPr/>
        </p:nvSpPr>
        <p:spPr bwMode="auto">
          <a:xfrm>
            <a:off x="228600" y="711200"/>
            <a:ext cx="8331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23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J</a:t>
            </a:r>
            <a:r>
              <a:rPr lang="en-US" sz="20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:</a:t>
            </a:r>
            <a:r>
              <a:rPr lang="en-US" sz="23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relative yield pairs in </a:t>
            </a:r>
            <a:r>
              <a:rPr lang="en-US" sz="23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eAu</a:t>
            </a:r>
            <a:r>
              <a:rPr lang="en-US" sz="23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 (</a:t>
            </a:r>
            <a:r>
              <a:rPr lang="en-US" sz="23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pAu</a:t>
            </a:r>
            <a:r>
              <a:rPr lang="en-US" sz="23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) collisions compared to </a:t>
            </a:r>
            <a:endParaRPr lang="en-US" sz="23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Helvetica" charset="0"/>
            </a:endParaRPr>
          </a:p>
          <a:p>
            <a:r>
              <a:rPr lang="en-US" sz="2300" dirty="0">
                <a:latin typeface="Comic Sans MS"/>
                <a:ea typeface="ＭＳ Ｐゴシック" charset="0"/>
                <a:cs typeface="Comic Sans MS"/>
                <a:sym typeface="Helvetica" charset="0"/>
              </a:rPr>
              <a:t> </a:t>
            </a:r>
            <a:r>
              <a:rPr lang="en-US" sz="2300" dirty="0" smtClean="0">
                <a:latin typeface="Comic Sans MS"/>
                <a:ea typeface="ＭＳ Ｐゴシック" charset="0"/>
                <a:cs typeface="Comic Sans MS"/>
                <a:sym typeface="Helvetica" charset="0"/>
              </a:rPr>
              <a:t>  </a:t>
            </a:r>
            <a:r>
              <a:rPr lang="en-US" sz="2300" dirty="0" err="1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ep</a:t>
            </a:r>
            <a:r>
              <a:rPr lang="en-US" sz="23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(</a:t>
            </a:r>
            <a:r>
              <a:rPr lang="en-US" sz="23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pp</a:t>
            </a:r>
            <a:r>
              <a:rPr lang="en-US" sz="23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) collisions scaled by A</a:t>
            </a:r>
            <a:r>
              <a:rPr lang="en-US" sz="2300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1/3 </a:t>
            </a:r>
            <a:r>
              <a:rPr lang="en-US" sz="23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(</a:t>
            </a:r>
            <a:r>
              <a:rPr lang="en-US" sz="23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N</a:t>
            </a:r>
            <a:r>
              <a:rPr lang="en-US" sz="2300" baseline="320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coll</a:t>
            </a:r>
            <a:r>
              <a:rPr lang="en-US" sz="23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Helvetica" charset="0"/>
              </a:rPr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/>
          <a:lstStyle/>
          <a:p>
            <a:r>
              <a:rPr lang="en-US" sz="2500" dirty="0">
                <a:solidFill>
                  <a:srgbClr val="47CCFC"/>
                </a:solidFill>
              </a:rPr>
              <a:t/>
            </a:r>
            <a:br>
              <a:rPr lang="en-US" sz="2500" dirty="0">
                <a:solidFill>
                  <a:srgbClr val="47CCFC"/>
                </a:solidFill>
              </a:rPr>
            </a:br>
            <a:r>
              <a:rPr lang="en-US" dirty="0"/>
              <a:t>Imbalance in di-hadron correlations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15EA-593C-0E4C-B689-1586BA3BCD62}" type="slidenum">
              <a:rPr lang="en-US"/>
              <a:pPr/>
              <a:t>67</a:t>
            </a:fld>
            <a:endParaRPr lang="en-US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33" y="877099"/>
            <a:ext cx="3637732" cy="367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187523" y="1330524"/>
            <a:ext cx="3643313" cy="262532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423664" y="4610364"/>
            <a:ext cx="7929563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342900" indent="-342900">
              <a:buClr>
                <a:srgbClr val="0000FF"/>
              </a:buClr>
              <a:buSzPct val="125000"/>
              <a:buFont typeface="Wingdings" charset="2"/>
              <a:buChar char="q"/>
              <a:tabLst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</a:tabLst>
            </a:pP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  <a:sym typeface="Arial" charset="0"/>
              </a:rPr>
              <a:t>At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small-x collective gluon distributions are important </a:t>
            </a: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</a:t>
            </a:r>
          </a:p>
          <a:p>
            <a:pPr marL="285750" indent="-285750">
              <a:buClr>
                <a:srgbClr val="0000FF"/>
              </a:buClr>
              <a:buSzPct val="125000"/>
              <a:buFont typeface="Wingdings" charset="2"/>
              <a:buChar char="q"/>
              <a:tabLst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</a:tabLst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Suppression of away-side peak and increase of width (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de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-  </a:t>
            </a:r>
          </a:p>
          <a:p>
            <a:pPr>
              <a:buClr>
                <a:srgbClr val="0000FF"/>
              </a:buClr>
              <a:buSzPct val="125000"/>
              <a:tabLst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</a:tabLst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  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correlation </a:t>
            </a:r>
            <a:r>
              <a:rPr lang="en-US" dirty="0">
                <a:latin typeface="Comic Sans MS"/>
                <a:ea typeface="ＭＳ Ｐゴシック" charset="0"/>
                <a:cs typeface="Comic Sans MS"/>
              </a:rPr>
              <a:t>at ΔΦ=π) at large Q</a:t>
            </a:r>
            <a:r>
              <a:rPr lang="en-US" baseline="32000" dirty="0">
                <a:latin typeface="Comic Sans MS"/>
                <a:ea typeface="ＭＳ Ｐゴシック" charset="0"/>
                <a:cs typeface="Comic Sans MS"/>
              </a:rPr>
              <a:t>2 </a:t>
            </a:r>
            <a:r>
              <a:rPr lang="en-US" dirty="0">
                <a:latin typeface="Comic Sans MS"/>
                <a:ea typeface="ＭＳ Ｐゴシック" charset="0"/>
                <a:cs typeface="Comic Sans MS"/>
              </a:rPr>
              <a:t>in </a:t>
            </a:r>
            <a:r>
              <a:rPr lang="en-US" dirty="0" err="1">
                <a:latin typeface="Comic Sans MS"/>
                <a:ea typeface="ＭＳ Ｐゴシック" charset="0"/>
                <a:cs typeface="Comic Sans MS"/>
              </a:rPr>
              <a:t>eA</a:t>
            </a:r>
            <a:r>
              <a:rPr lang="en-US" baseline="32000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dirty="0">
                <a:latin typeface="Comic Sans MS"/>
                <a:ea typeface="ＭＳ Ｐゴシック" charset="0"/>
                <a:cs typeface="Comic Sans MS"/>
              </a:rPr>
              <a:t>due to multiple interactions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 </a:t>
            </a:r>
          </a:p>
          <a:p>
            <a:pPr>
              <a:buClr>
                <a:srgbClr val="0000FF"/>
              </a:buClr>
              <a:buSzPct val="125000"/>
              <a:tabLst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</a:tabLst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  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between </a:t>
            </a:r>
            <a:r>
              <a:rPr lang="en-US" dirty="0" err="1">
                <a:latin typeface="Comic Sans MS"/>
                <a:ea typeface="ＭＳ Ｐゴシック" charset="0"/>
                <a:cs typeface="Comic Sans MS"/>
              </a:rPr>
              <a:t>partons</a:t>
            </a: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and dense nuclear matter in the CGC frame work</a:t>
            </a:r>
          </a:p>
          <a:p>
            <a:pPr marL="285750" indent="-285750">
              <a:buClr>
                <a:srgbClr val="0000FF"/>
              </a:buClr>
              <a:buSzPct val="125000"/>
              <a:buFont typeface="Wingdings" charset="2"/>
              <a:buChar char="q"/>
              <a:tabLst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</a:tabLst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Factor of 2 suppression predicted in </a:t>
            </a:r>
            <a:r>
              <a:rPr lang="en-US" dirty="0" err="1">
                <a:latin typeface="Comic Sans MS"/>
                <a:ea typeface="ＭＳ Ｐゴシック" charset="0"/>
                <a:cs typeface="Comic Sans MS"/>
              </a:rPr>
              <a:t>eAu</a:t>
            </a: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with saturation relative </a:t>
            </a:r>
            <a:endParaRPr lang="en-US" dirty="0" smtClean="0">
              <a:latin typeface="Comic Sans MS"/>
              <a:ea typeface="ＭＳ Ｐゴシック" charset="0"/>
              <a:cs typeface="Comic Sans MS"/>
            </a:endParaRPr>
          </a:p>
          <a:p>
            <a:pPr>
              <a:buClr>
                <a:srgbClr val="0000FF"/>
              </a:buClr>
              <a:buSzPct val="125000"/>
              <a:tabLst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68239" algn="l"/>
                <a:tab pos="357175" algn="l"/>
                <a:tab pos="714350" algn="l"/>
                <a:tab pos="1062595" algn="l"/>
                <a:tab pos="1419770" algn="l"/>
                <a:tab pos="1776945" algn="l"/>
                <a:tab pos="2134119" algn="l"/>
                <a:tab pos="2491294" algn="l"/>
                <a:tab pos="2848469" algn="l"/>
              </a:tabLst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  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to </a:t>
            </a:r>
            <a:r>
              <a:rPr lang="en-US" dirty="0" err="1">
                <a:latin typeface="Comic Sans MS"/>
                <a:ea typeface="ＭＳ Ｐゴシック" charset="0"/>
                <a:cs typeface="Comic Sans MS"/>
              </a:rPr>
              <a:t>ep</a:t>
            </a: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(Xiao, Yuan (2012))  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" y="1330524"/>
            <a:ext cx="3018234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/>
          </p:cNvSpPr>
          <p:nvPr/>
        </p:nvSpPr>
        <p:spPr bwMode="auto">
          <a:xfrm>
            <a:off x="6732985" y="4464844"/>
            <a:ext cx="1848445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solidFill>
                  <a:srgbClr val="CE3B00"/>
                </a:solidFill>
                <a:ea typeface="ＭＳ Ｐゴシック" charset="0"/>
                <a:cs typeface="Gill Sans" charset="0"/>
              </a:rPr>
              <a:t>Xiao, 2012</a:t>
            </a: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67708" y="2373623"/>
            <a:ext cx="2071688" cy="5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9"/>
          <p:cNvSpPr>
            <a:spLocks/>
          </p:cNvSpPr>
          <p:nvPr/>
        </p:nvSpPr>
        <p:spPr bwMode="auto">
          <a:xfrm>
            <a:off x="6783917" y="1747774"/>
            <a:ext cx="10378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x~10</a:t>
            </a:r>
            <a:r>
              <a:rPr lang="en-US" sz="1300" baseline="320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-3</a:t>
            </a:r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-10</a:t>
            </a:r>
            <a:r>
              <a:rPr lang="en-US" sz="1300" baseline="320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-4</a:t>
            </a:r>
          </a:p>
          <a:p>
            <a:r>
              <a:rPr lang="en-US" sz="1300" dirty="0">
                <a:solidFill>
                  <a:srgbClr val="FF3712"/>
                </a:solidFill>
                <a:ea typeface="ＭＳ Ｐゴシック" charset="0"/>
                <a:cs typeface="Gill Sans" charset="0"/>
              </a:rPr>
              <a:t>&lt;</a:t>
            </a:r>
            <a:r>
              <a:rPr lang="en-US" sz="1300" dirty="0" err="1">
                <a:solidFill>
                  <a:srgbClr val="FF3712"/>
                </a:solidFill>
                <a:ea typeface="ＭＳ Ｐゴシック" charset="0"/>
                <a:cs typeface="Gill Sans" charset="0"/>
              </a:rPr>
              <a:t>x</a:t>
            </a:r>
            <a:r>
              <a:rPr lang="en-US" sz="1300" baseline="-6000" dirty="0" err="1">
                <a:solidFill>
                  <a:srgbClr val="FF3712"/>
                </a:solidFill>
                <a:ea typeface="ＭＳ Ｐゴシック" charset="0"/>
                <a:cs typeface="Gill Sans" charset="0"/>
              </a:rPr>
              <a:t>g</a:t>
            </a:r>
            <a:r>
              <a:rPr lang="en-US" sz="1300" dirty="0">
                <a:solidFill>
                  <a:srgbClr val="FF3712"/>
                </a:solidFill>
                <a:ea typeface="ＭＳ Ｐゴシック" charset="0"/>
                <a:cs typeface="Gill Sans" charset="0"/>
              </a:rPr>
              <a:t>&gt;~ 10</a:t>
            </a:r>
            <a:r>
              <a:rPr lang="en-US" sz="1300" baseline="32000" dirty="0">
                <a:solidFill>
                  <a:srgbClr val="FF3712"/>
                </a:solidFill>
                <a:ea typeface="ＭＳ Ｐゴシック" charset="0"/>
                <a:cs typeface="Gill Sans" charset="0"/>
              </a:rPr>
              <a:t>-2</a:t>
            </a: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009305"/>
            <a:ext cx="900783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/>
              <a:t>dihadron</a:t>
            </a:r>
            <a:r>
              <a:rPr lang="en-US" dirty="0"/>
              <a:t> correlation at </a:t>
            </a:r>
            <a:r>
              <a:rPr lang="en-US" dirty="0" smtClean="0"/>
              <a:t>EIC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2C80-EB82-0E4D-A349-0487E86025F7}" type="slidenum">
              <a:rPr lang="en-US"/>
              <a:pPr/>
              <a:t>68</a:t>
            </a:fld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429125"/>
            <a:ext cx="9144000" cy="2312988"/>
          </a:xfrm>
          <a:ln/>
        </p:spPr>
        <p:txBody>
          <a:bodyPr/>
          <a:lstStyle/>
          <a:p>
            <a:pPr marL="567906" indent="-285750">
              <a:spcBef>
                <a:spcPts val="334"/>
              </a:spcBef>
            </a:pPr>
            <a:r>
              <a:rPr lang="en-US" sz="1800" dirty="0" smtClean="0"/>
              <a:t>EIC </a:t>
            </a:r>
            <a:r>
              <a:rPr lang="en-US" sz="1800" dirty="0"/>
              <a:t>expected data expected </a:t>
            </a:r>
            <a:r>
              <a:rPr lang="en-US" sz="1800" dirty="0" smtClean="0"/>
              <a:t>from 1fb</a:t>
            </a:r>
            <a:r>
              <a:rPr lang="en-US" sz="1800" baseline="32000" dirty="0"/>
              <a:t>-1 </a:t>
            </a:r>
            <a:r>
              <a:rPr lang="en-US" sz="1800" dirty="0"/>
              <a:t>integrated </a:t>
            </a:r>
            <a:r>
              <a:rPr lang="en-US" sz="1800" dirty="0" smtClean="0"/>
              <a:t>luminosity (30x100)  </a:t>
            </a:r>
            <a:endParaRPr lang="en-US" sz="1800" dirty="0"/>
          </a:p>
          <a:p>
            <a:pPr marL="937584" lvl="1">
              <a:spcBef>
                <a:spcPts val="334"/>
              </a:spcBef>
            </a:pPr>
            <a:r>
              <a:rPr lang="en-US" sz="1800" dirty="0"/>
              <a:t>estimated using </a:t>
            </a:r>
            <a:r>
              <a:rPr lang="en-US" sz="1800" dirty="0" err="1"/>
              <a:t>Pythia+nPDF+DPMJETIII</a:t>
            </a:r>
            <a:r>
              <a:rPr lang="en-US" sz="1800" dirty="0"/>
              <a:t> (without saturation)</a:t>
            </a:r>
            <a:r>
              <a:rPr lang="en-US" sz="1800" baseline="32000" dirty="0"/>
              <a:t> </a:t>
            </a:r>
          </a:p>
          <a:p>
            <a:pPr marL="937584" lvl="1">
              <a:spcBef>
                <a:spcPts val="334"/>
              </a:spcBef>
            </a:pPr>
            <a:r>
              <a:rPr lang="en-US" sz="1800" dirty="0"/>
              <a:t>Q</a:t>
            </a:r>
            <a:r>
              <a:rPr lang="en-US" sz="1800" baseline="32000" dirty="0"/>
              <a:t>2</a:t>
            </a:r>
            <a:r>
              <a:rPr lang="en-US" sz="1800" dirty="0"/>
              <a:t>=4 GeV</a:t>
            </a:r>
            <a:r>
              <a:rPr lang="en-US" sz="1800" baseline="32000" dirty="0"/>
              <a:t>2</a:t>
            </a:r>
            <a:r>
              <a:rPr lang="en-US" sz="1800" dirty="0"/>
              <a:t>   (at Q</a:t>
            </a:r>
            <a:r>
              <a:rPr lang="en-US" sz="1800" baseline="32000" dirty="0"/>
              <a:t>2</a:t>
            </a:r>
            <a:r>
              <a:rPr lang="en-US" sz="1800" dirty="0"/>
              <a:t>=1 ~x10 statistics) </a:t>
            </a:r>
          </a:p>
          <a:p>
            <a:pPr marL="937584" lvl="1">
              <a:spcBef>
                <a:spcPts val="334"/>
              </a:spcBef>
            </a:pPr>
            <a:r>
              <a:rPr lang="en-US" sz="1800" dirty="0"/>
              <a:t>hadron </a:t>
            </a:r>
            <a:r>
              <a:rPr lang="en-US" sz="1800" dirty="0" err="1"/>
              <a:t>p</a:t>
            </a:r>
            <a:r>
              <a:rPr lang="en-US" sz="1800" baseline="-6000" dirty="0" err="1"/>
              <a:t>T</a:t>
            </a:r>
            <a:r>
              <a:rPr lang="en-US" sz="1800" dirty="0"/>
              <a:t> cut:  trigger / </a:t>
            </a:r>
            <a:r>
              <a:rPr lang="en-US" sz="1800" dirty="0" err="1"/>
              <a:t>assoociate</a:t>
            </a:r>
            <a:r>
              <a:rPr lang="en-US" sz="1800" dirty="0"/>
              <a:t> = 2 / 1 </a:t>
            </a:r>
            <a:r>
              <a:rPr lang="en-US" sz="1800" dirty="0" err="1"/>
              <a:t>GeV</a:t>
            </a:r>
            <a:r>
              <a:rPr lang="en-US" sz="1800" dirty="0"/>
              <a:t>/c</a:t>
            </a:r>
          </a:p>
          <a:p>
            <a:pPr marL="625056">
              <a:spcBef>
                <a:spcPts val="334"/>
              </a:spcBef>
            </a:pPr>
            <a:r>
              <a:rPr lang="en-US" sz="1800" dirty="0">
                <a:cs typeface="Lucida Grande" charset="0"/>
              </a:rPr>
              <a:t>Differential measurement: crossing onset of saturation using √s, Q</a:t>
            </a:r>
            <a:r>
              <a:rPr lang="en-US" sz="1800" baseline="32000" dirty="0"/>
              <a:t>2</a:t>
            </a:r>
            <a:r>
              <a:rPr lang="en-US" sz="1800" dirty="0"/>
              <a:t>, A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0772" y="343504"/>
            <a:ext cx="3571875" cy="44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4170164" y="3125391"/>
            <a:ext cx="1080492" cy="0"/>
          </a:xfrm>
          <a:prstGeom prst="line">
            <a:avLst/>
          </a:prstGeom>
          <a:noFill/>
          <a:ln w="88900" cap="flat">
            <a:solidFill>
              <a:srgbClr val="FF8000">
                <a:alpha val="70000"/>
              </a:srgbClr>
            </a:solidFill>
            <a:prstDash val="sysDot"/>
            <a:miter lim="800000"/>
            <a:headEnd type="none" w="med" len="med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5427018" y="2955637"/>
            <a:ext cx="7310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rgbClr val="CE3B00"/>
                </a:solidFill>
                <a:ea typeface="ＭＳ Ｐゴシック" charset="0"/>
                <a:cs typeface="Gill Sans" charset="0"/>
              </a:rPr>
              <a:t>theory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0F2F7"/>
              </a:clrFrom>
              <a:clrTo>
                <a:srgbClr val="F0F2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16" y="422618"/>
            <a:ext cx="1839665" cy="584963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1160019" y="-69906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41" y="1354266"/>
            <a:ext cx="402529" cy="56766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-29313" y="970495"/>
            <a:ext cx="9123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significant experimental and theoretical progress in past 25+ years, yet many </a:t>
            </a:r>
            <a:r>
              <a:rPr lang="en-US" sz="1600" b="1" dirty="0" err="1" smtClean="0"/>
              <a:t>unknows</a:t>
            </a:r>
            <a:r>
              <a:rPr lang="en-US" sz="1600" b="1" dirty="0" smtClean="0"/>
              <a:t> …</a:t>
            </a:r>
            <a:endParaRPr lang="en-US" sz="1600" b="1" dirty="0"/>
          </a:p>
        </p:txBody>
      </p:sp>
      <p:sp>
        <p:nvSpPr>
          <p:cNvPr id="36" name="Textfeld 35"/>
          <p:cNvSpPr txBox="1"/>
          <p:nvPr/>
        </p:nvSpPr>
        <p:spPr>
          <a:xfrm>
            <a:off x="4353165" y="1354266"/>
            <a:ext cx="138334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00FF"/>
                </a:solidFill>
                <a:cs typeface="Comic Sans MS"/>
              </a:rPr>
              <a:t>DSSV global fit</a:t>
            </a:r>
          </a:p>
          <a:p>
            <a:pPr algn="ctr"/>
            <a:r>
              <a:rPr lang="en-US" sz="1000" b="1" dirty="0" smtClean="0">
                <a:solidFill>
                  <a:srgbClr val="0000FF"/>
                </a:solidFill>
                <a:cs typeface="Comic Sans MS"/>
              </a:rPr>
              <a:t>de </a:t>
            </a:r>
            <a:r>
              <a:rPr lang="en-US" sz="1000" b="1" dirty="0" err="1" smtClean="0">
                <a:solidFill>
                  <a:srgbClr val="0000FF"/>
                </a:solidFill>
                <a:cs typeface="Comic Sans MS"/>
              </a:rPr>
              <a:t>Florian</a:t>
            </a:r>
            <a:r>
              <a:rPr lang="en-US" sz="1000" b="1" dirty="0" smtClean="0">
                <a:solidFill>
                  <a:srgbClr val="0000FF"/>
                </a:solidFill>
                <a:cs typeface="Comic Sans MS"/>
              </a:rPr>
              <a:t>, </a:t>
            </a:r>
            <a:r>
              <a:rPr lang="en-US" sz="1000" b="1" dirty="0" err="1" smtClean="0">
                <a:solidFill>
                  <a:srgbClr val="0000FF"/>
                </a:solidFill>
                <a:cs typeface="Comic Sans MS"/>
              </a:rPr>
              <a:t>Sassot</a:t>
            </a:r>
            <a:r>
              <a:rPr lang="en-US" sz="1000" b="1" dirty="0" smtClean="0">
                <a:solidFill>
                  <a:srgbClr val="0000FF"/>
                </a:solidFill>
                <a:cs typeface="Comic Sans MS"/>
              </a:rPr>
              <a:t>, </a:t>
            </a:r>
          </a:p>
          <a:p>
            <a:pPr algn="ctr"/>
            <a:r>
              <a:rPr lang="en-US" sz="1000" b="1" dirty="0" smtClean="0">
                <a:solidFill>
                  <a:srgbClr val="0000FF"/>
                </a:solidFill>
                <a:cs typeface="Comic Sans MS"/>
              </a:rPr>
              <a:t>MS, </a:t>
            </a:r>
            <a:r>
              <a:rPr lang="en-US" sz="1000" b="1" dirty="0" err="1" smtClean="0">
                <a:solidFill>
                  <a:srgbClr val="0000FF"/>
                </a:solidFill>
                <a:cs typeface="Comic Sans MS"/>
              </a:rPr>
              <a:t>Vogelsang</a:t>
            </a:r>
            <a:endParaRPr lang="en-US" sz="1000" b="1" dirty="0">
              <a:solidFill>
                <a:srgbClr val="0000FF"/>
              </a:solidFill>
              <a:cs typeface="Comic Sans MS"/>
            </a:endParaRPr>
          </a:p>
        </p:txBody>
      </p:sp>
      <p:grpSp>
        <p:nvGrpSpPr>
          <p:cNvPr id="37" name="Gruppierung 28"/>
          <p:cNvGrpSpPr/>
          <p:nvPr/>
        </p:nvGrpSpPr>
        <p:grpSpPr>
          <a:xfrm>
            <a:off x="5565939" y="1559734"/>
            <a:ext cx="3376278" cy="3143021"/>
            <a:chOff x="1068428" y="2665330"/>
            <a:chExt cx="3259618" cy="3084534"/>
          </a:xfrm>
        </p:grpSpPr>
        <p:grpSp>
          <p:nvGrpSpPr>
            <p:cNvPr id="38" name="Group 7"/>
            <p:cNvGrpSpPr>
              <a:grpSpLocks/>
            </p:cNvGrpSpPr>
            <p:nvPr/>
          </p:nvGrpSpPr>
          <p:grpSpPr bwMode="auto">
            <a:xfrm>
              <a:off x="1068428" y="2675682"/>
              <a:ext cx="3259618" cy="3074182"/>
              <a:chOff x="192" y="1104"/>
              <a:chExt cx="2640" cy="2557"/>
            </a:xfrm>
          </p:grpSpPr>
          <p:pic>
            <p:nvPicPr>
              <p:cNvPr id="43" name="Picture 8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2" y="1104"/>
                <a:ext cx="2640" cy="2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8" y="1226"/>
                <a:ext cx="1584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 Box 10"/>
              <p:cNvSpPr txBox="1">
                <a:spLocks noChangeArrowheads="1"/>
              </p:cNvSpPr>
              <p:nvPr/>
            </p:nvSpPr>
            <p:spPr bwMode="auto">
              <a:xfrm>
                <a:off x="1968" y="3360"/>
                <a:ext cx="251" cy="30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x</a:t>
                </a:r>
                <a:endParaRPr lang="de-DE"/>
              </a:p>
            </p:txBody>
          </p:sp>
        </p:grpSp>
        <p:sp>
          <p:nvSpPr>
            <p:cNvPr id="39" name="Rechteck 38"/>
            <p:cNvSpPr/>
            <p:nvPr/>
          </p:nvSpPr>
          <p:spPr>
            <a:xfrm>
              <a:off x="2650657" y="2665330"/>
              <a:ext cx="540000" cy="2682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3205217" y="2665331"/>
              <a:ext cx="439200" cy="268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2598513" y="4720440"/>
              <a:ext cx="641660" cy="51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RHIC</a:t>
              </a:r>
            </a:p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pp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154212" y="4510722"/>
              <a:ext cx="536813" cy="72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DIS</a:t>
              </a:r>
            </a:p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&amp;</a:t>
              </a:r>
            </a:p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pp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cxnSp>
        <p:nvCxnSpPr>
          <p:cNvPr id="46" name="Gerade Verbindung mit Pfeil 45"/>
          <p:cNvCxnSpPr/>
          <p:nvPr/>
        </p:nvCxnSpPr>
        <p:spPr>
          <a:xfrm rot="5400000">
            <a:off x="7164006" y="2883049"/>
            <a:ext cx="481297" cy="1588"/>
          </a:xfrm>
          <a:prstGeom prst="straightConnector1">
            <a:avLst/>
          </a:prstGeom>
          <a:ln w="44450">
            <a:solidFill>
              <a:srgbClr val="E529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rot="5400000" flipH="1" flipV="1">
            <a:off x="7188782" y="3473687"/>
            <a:ext cx="428570" cy="1587"/>
          </a:xfrm>
          <a:prstGeom prst="straightConnector1">
            <a:avLst/>
          </a:prstGeom>
          <a:ln w="44450">
            <a:solidFill>
              <a:srgbClr val="E529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rot="10800000">
            <a:off x="6302581" y="3223653"/>
            <a:ext cx="1008586" cy="794"/>
          </a:xfrm>
          <a:prstGeom prst="straightConnector1">
            <a:avLst/>
          </a:prstGeom>
          <a:ln w="44450">
            <a:solidFill>
              <a:srgbClr val="E5291F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287376" y="1908324"/>
            <a:ext cx="5878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found to be small at 0.05 &lt; </a:t>
            </a:r>
            <a:r>
              <a:rPr lang="en-US" sz="1400" dirty="0" err="1" smtClean="0"/>
              <a:t>x</a:t>
            </a:r>
            <a:r>
              <a:rPr lang="en-US" sz="1400" dirty="0" smtClean="0"/>
              <a:t> &lt; 0.2  [</a:t>
            </a:r>
            <a:r>
              <a:rPr lang="en-US" sz="1200" dirty="0" smtClean="0">
                <a:solidFill>
                  <a:srgbClr val="0000FF"/>
                </a:solidFill>
              </a:rPr>
              <a:t>RHIC, COMPASS, HERMES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50" name="Textfeld 49"/>
          <p:cNvSpPr txBox="1"/>
          <p:nvPr/>
        </p:nvSpPr>
        <p:spPr>
          <a:xfrm>
            <a:off x="683330" y="1392208"/>
            <a:ext cx="130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Δg(x,Q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211664" y="2799112"/>
            <a:ext cx="5037667" cy="830997"/>
          </a:xfrm>
          <a:prstGeom prst="rect">
            <a:avLst/>
          </a:prstGeom>
          <a:solidFill>
            <a:srgbClr val="FFF7ED"/>
          </a:solidFill>
          <a:ln w="254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yet, full 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moment [proton spin sum]</a:t>
            </a:r>
          </a:p>
          <a:p>
            <a:pPr algn="ctr"/>
            <a:r>
              <a:rPr lang="en-US" sz="1600" b="1" dirty="0" smtClean="0"/>
              <a:t>will remain to have significant uncertainties </a:t>
            </a:r>
          </a:p>
          <a:p>
            <a:pPr algn="ctr"/>
            <a:r>
              <a:rPr lang="en-US" sz="1600" b="1" dirty="0" smtClean="0"/>
              <a:t>from unmeasured small </a:t>
            </a:r>
            <a:r>
              <a:rPr lang="en-US" sz="1600" b="1" dirty="0" err="1" smtClean="0"/>
              <a:t>x</a:t>
            </a:r>
            <a:r>
              <a:rPr lang="en-US" sz="1600" b="1" dirty="0" smtClean="0"/>
              <a:t> region</a:t>
            </a:r>
            <a:endParaRPr lang="en-US" sz="1400" b="1" dirty="0"/>
          </a:p>
        </p:txBody>
      </p:sp>
      <p:sp>
        <p:nvSpPr>
          <p:cNvPr id="54" name="Textfeld 53"/>
          <p:cNvSpPr txBox="1"/>
          <p:nvPr/>
        </p:nvSpPr>
        <p:spPr>
          <a:xfrm>
            <a:off x="287376" y="2262079"/>
            <a:ext cx="5288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RHIC can slightly extend </a:t>
            </a:r>
            <a:r>
              <a:rPr lang="en-US" sz="1400" dirty="0" err="1" smtClean="0"/>
              <a:t>x</a:t>
            </a:r>
            <a:r>
              <a:rPr lang="en-US" sz="1400" dirty="0" smtClean="0"/>
              <a:t> range &amp; reduce uncertainties </a:t>
            </a:r>
          </a:p>
          <a:p>
            <a:r>
              <a:rPr lang="en-US" sz="1400" dirty="0" smtClean="0"/>
              <a:t>   [500 </a:t>
            </a:r>
            <a:r>
              <a:rPr lang="en-US" sz="1400" dirty="0" err="1" smtClean="0"/>
              <a:t>GeV</a:t>
            </a:r>
            <a:r>
              <a:rPr lang="en-US" sz="1400" dirty="0" smtClean="0"/>
              <a:t> running &amp; particle correlations]</a:t>
            </a:r>
            <a:endParaRPr lang="en-US" sz="1400" dirty="0"/>
          </a:p>
        </p:txBody>
      </p:sp>
      <p:sp>
        <p:nvSpPr>
          <p:cNvPr id="55" name="Textfeld 54"/>
          <p:cNvSpPr txBox="1"/>
          <p:nvPr/>
        </p:nvSpPr>
        <p:spPr>
          <a:xfrm>
            <a:off x="5565939" y="2179683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cs typeface="Comic Sans MS"/>
              </a:rPr>
              <a:t>can hide one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cs typeface="Comic Sans MS"/>
              </a:rPr>
              <a:t>unit of     here</a:t>
            </a:r>
            <a:endParaRPr lang="en-US" sz="1400" b="1" dirty="0">
              <a:solidFill>
                <a:srgbClr val="FF0000"/>
              </a:solidFill>
              <a:cs typeface="Comic Sans MS"/>
            </a:endParaRPr>
          </a:p>
        </p:txBody>
      </p:sp>
      <p:pic>
        <p:nvPicPr>
          <p:cNvPr id="56" name="Bild 55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236" y="2476493"/>
            <a:ext cx="114300" cy="16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>
                <a:effectLst>
                  <a:reflection blurRad="6350" stA="50000" endA="50" endPos="50000" dist="12700" dir="5400000" sy="-100000" algn="bl" rotWithShape="0"/>
                </a:effectLst>
                <a:latin typeface="Comic Sans MS"/>
                <a:cs typeface="Comic Sans MS"/>
              </a:rPr>
              <a:t>helicity</a:t>
            </a:r>
            <a:r>
              <a:rPr lang="en-US" dirty="0">
                <a:effectLst>
                  <a:reflection blurRad="6350" stA="50000" endA="50" endPos="50000" dist="12700" dir="5400000" sy="-100000" algn="bl" rotWithShape="0"/>
                </a:effectLst>
                <a:latin typeface="Comic Sans MS"/>
                <a:cs typeface="Comic Sans MS"/>
              </a:rPr>
              <a:t> structure - open </a:t>
            </a:r>
            <a:r>
              <a:rPr lang="en-US" dirty="0" smtClean="0">
                <a:effectLst>
                  <a:reflection blurRad="6350" stA="50000" endA="50" endPos="50000" dist="12700" dir="5400000" sy="-100000" algn="bl" rotWithShape="0"/>
                </a:effectLst>
                <a:latin typeface="Comic Sans MS"/>
                <a:cs typeface="Comic Sans MS"/>
              </a:rPr>
              <a:t>questions</a:t>
            </a:r>
            <a:endParaRPr lang="en-US" dirty="0">
              <a:effectLst>
                <a:reflection blurRad="6350" stA="50000" endA="50" endPos="50000" dist="12700" dir="5400000" sy="-100000" algn="bl" rotWithShape="0"/>
              </a:effectLst>
            </a:endParaRPr>
          </a:p>
        </p:txBody>
      </p:sp>
      <p:pic>
        <p:nvPicPr>
          <p:cNvPr id="27" name="Bild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780" y="4144733"/>
            <a:ext cx="402529" cy="567669"/>
          </a:xfrm>
          <a:prstGeom prst="rect">
            <a:avLst/>
          </a:prstGeom>
        </p:spPr>
      </p:pic>
      <p:sp>
        <p:nvSpPr>
          <p:cNvPr id="28" name="Textfeld 58"/>
          <p:cNvSpPr txBox="1"/>
          <p:nvPr/>
        </p:nvSpPr>
        <p:spPr>
          <a:xfrm>
            <a:off x="3409933" y="4181909"/>
            <a:ext cx="1595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Δq’s</a:t>
            </a:r>
            <a:r>
              <a:rPr lang="en-US" sz="2000" b="1" dirty="0" smtClean="0">
                <a:solidFill>
                  <a:srgbClr val="0000FF"/>
                </a:solidFill>
              </a:rPr>
              <a:t> (x,Q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9" name="Bild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32" y="3852459"/>
            <a:ext cx="2182837" cy="2800985"/>
          </a:xfrm>
          <a:prstGeom prst="rect">
            <a:avLst/>
          </a:prstGeom>
        </p:spPr>
      </p:pic>
      <p:pic>
        <p:nvPicPr>
          <p:cNvPr id="30" name="Bild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9" y="4140945"/>
            <a:ext cx="506701" cy="1929364"/>
          </a:xfrm>
          <a:prstGeom prst="rect">
            <a:avLst/>
          </a:prstGeom>
        </p:spPr>
      </p:pic>
      <p:sp>
        <p:nvSpPr>
          <p:cNvPr id="31" name="Textfeld 61"/>
          <p:cNvSpPr txBox="1"/>
          <p:nvPr/>
        </p:nvSpPr>
        <p:spPr>
          <a:xfrm>
            <a:off x="2965585" y="5568203"/>
            <a:ext cx="58528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surprisingly small/positive </a:t>
            </a:r>
            <a:r>
              <a:rPr lang="en-US" sz="1600" dirty="0" err="1" smtClean="0"/>
              <a:t>Δs</a:t>
            </a:r>
            <a:r>
              <a:rPr lang="en-US" sz="1600" dirty="0" smtClean="0"/>
              <a:t> from SIDIS: large SU(3)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breaking? </a:t>
            </a:r>
            <a:endParaRPr lang="en-US" sz="1200" dirty="0"/>
          </a:p>
        </p:txBody>
      </p:sp>
      <p:sp>
        <p:nvSpPr>
          <p:cNvPr id="32" name="Textfeld 64"/>
          <p:cNvSpPr txBox="1"/>
          <p:nvPr/>
        </p:nvSpPr>
        <p:spPr>
          <a:xfrm>
            <a:off x="2965585" y="4693311"/>
            <a:ext cx="5704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b="1" dirty="0" smtClean="0"/>
              <a:t>known: </a:t>
            </a:r>
            <a:r>
              <a:rPr lang="en-US" sz="1600" dirty="0" smtClean="0"/>
              <a:t>quarks contribute much less to proton spin</a:t>
            </a:r>
          </a:p>
          <a:p>
            <a:r>
              <a:rPr lang="en-US" sz="1600" dirty="0" smtClean="0"/>
              <a:t>          than expected from quark models</a:t>
            </a:r>
          </a:p>
          <a:p>
            <a:r>
              <a:rPr lang="en-US" sz="1600" dirty="0" smtClean="0"/>
              <a:t>          </a:t>
            </a:r>
            <a:r>
              <a:rPr lang="en-US" sz="1400" b="1" dirty="0" smtClean="0"/>
              <a:t>large uncertainties in ΔΣ from unmeasured small x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5585" y="5824184"/>
            <a:ext cx="5130665" cy="601573"/>
            <a:chOff x="2965585" y="5824184"/>
            <a:chExt cx="5130665" cy="601573"/>
          </a:xfrm>
        </p:grpSpPr>
        <p:sp>
          <p:nvSpPr>
            <p:cNvPr id="33" name="Textfeld 66"/>
            <p:cNvSpPr txBox="1"/>
            <p:nvPr/>
          </p:nvSpPr>
          <p:spPr>
            <a:xfrm>
              <a:off x="2965585" y="6087203"/>
              <a:ext cx="5130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1600" dirty="0" smtClean="0"/>
                <a:t> flavor separation not well known, e.g., </a:t>
              </a:r>
              <a:r>
                <a:rPr lang="en-US" sz="1600" dirty="0" err="1" smtClean="0"/>
                <a:t>Δu</a:t>
              </a:r>
              <a:r>
                <a:rPr lang="en-US" sz="1600" dirty="0" smtClean="0"/>
                <a:t> - </a:t>
              </a:r>
              <a:r>
                <a:rPr lang="en-US" sz="1600" dirty="0" err="1" smtClean="0"/>
                <a:t>Δd</a:t>
              </a:r>
              <a:r>
                <a:rPr lang="en-US" sz="1600" dirty="0" smtClean="0"/>
                <a:t> </a:t>
              </a:r>
              <a:endParaRPr lang="en-US" sz="1200" dirty="0"/>
            </a:p>
          </p:txBody>
        </p:sp>
        <p:sp>
          <p:nvSpPr>
            <p:cNvPr id="34" name="Textfeld 76"/>
            <p:cNvSpPr txBox="1"/>
            <p:nvPr/>
          </p:nvSpPr>
          <p:spPr>
            <a:xfrm>
              <a:off x="7198355" y="585694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  <p:sp>
          <p:nvSpPr>
            <p:cNvPr id="35" name="Textfeld 77"/>
            <p:cNvSpPr txBox="1"/>
            <p:nvPr/>
          </p:nvSpPr>
          <p:spPr>
            <a:xfrm>
              <a:off x="7757570" y="582418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55" y="953192"/>
            <a:ext cx="7495223" cy="5265422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64351" y="634852"/>
            <a:ext cx="977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EIC might be realized in stages</a:t>
            </a:r>
            <a:r>
              <a:rPr lang="en-US" sz="1600" b="1" dirty="0" smtClean="0">
                <a:solidFill>
                  <a:srgbClr val="0000FF"/>
                </a:solidFill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</a:rPr>
              <a:t>5 x 100 – 5 x 250 </a:t>
            </a:r>
            <a:r>
              <a:rPr lang="en-US" sz="1400" b="1" dirty="0" err="1" smtClean="0">
                <a:solidFill>
                  <a:srgbClr val="0000FF"/>
                </a:solidFill>
              </a:rPr>
              <a:t>GeV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/>
              <a:t>[</a:t>
            </a:r>
            <a:r>
              <a:rPr lang="en-US" sz="1200" dirty="0" err="1" smtClean="0"/>
              <a:t>eRHIC</a:t>
            </a:r>
            <a:r>
              <a:rPr lang="en-US" sz="1200" dirty="0" smtClean="0"/>
              <a:t> </a:t>
            </a:r>
            <a:r>
              <a:rPr lang="en-US" sz="1200" dirty="0" err="1" smtClean="0"/>
              <a:t>stage</a:t>
            </a:r>
            <a:r>
              <a:rPr lang="en-US" sz="1200" dirty="0" err="1"/>
              <a:t>I</a:t>
            </a:r>
            <a:r>
              <a:rPr lang="en-US" sz="1200" dirty="0" smtClean="0"/>
              <a:t>] </a:t>
            </a:r>
            <a:r>
              <a:rPr lang="en-US" sz="1400" dirty="0" smtClean="0"/>
              <a:t>to </a:t>
            </a:r>
            <a:r>
              <a:rPr lang="en-US" sz="1400" b="1" dirty="0" smtClean="0">
                <a:solidFill>
                  <a:srgbClr val="0000FF"/>
                </a:solidFill>
              </a:rPr>
              <a:t>20(30) x 250 </a:t>
            </a:r>
            <a:r>
              <a:rPr lang="en-US" sz="1400" b="1" dirty="0" err="1" smtClean="0">
                <a:solidFill>
                  <a:srgbClr val="0000FF"/>
                </a:solidFill>
              </a:rPr>
              <a:t>GeV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/>
              <a:t>[</a:t>
            </a:r>
            <a:r>
              <a:rPr lang="en-US" sz="1200" dirty="0" err="1" smtClean="0"/>
              <a:t>eRHIC</a:t>
            </a:r>
            <a:r>
              <a:rPr lang="en-US" sz="1200" dirty="0" smtClean="0"/>
              <a:t>]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 rot="19020000">
            <a:off x="1992518" y="4482636"/>
            <a:ext cx="209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 </a:t>
            </a:r>
            <a:r>
              <a:rPr lang="en-US" b="1" dirty="0" err="1" smtClean="0"/>
              <a:t>x</a:t>
            </a:r>
            <a:r>
              <a:rPr lang="en-US" b="1" dirty="0" smtClean="0"/>
              <a:t> 250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b="1" dirty="0" err="1" smtClean="0"/>
              <a:t>eRHIC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 rot="19020000">
            <a:off x="3357893" y="4262509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 </a:t>
            </a:r>
            <a:r>
              <a:rPr lang="en-US" b="1" dirty="0" err="1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100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eRHIC</a:t>
            </a:r>
            <a:r>
              <a:rPr lang="en-US" b="1" dirty="0" smtClean="0">
                <a:solidFill>
                  <a:srgbClr val="FF0000"/>
                </a:solidFill>
              </a:rPr>
              <a:t> stage-1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present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vs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EIC kinematic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coverage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83131" y="6050212"/>
            <a:ext cx="2428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lowest </a:t>
            </a:r>
            <a:r>
              <a:rPr lang="en-US" sz="1400" b="1" dirty="0" err="1" smtClean="0"/>
              <a:t>x</a:t>
            </a:r>
            <a:r>
              <a:rPr lang="en-US" sz="1400" b="1" dirty="0" smtClean="0"/>
              <a:t> so far </a:t>
            </a:r>
            <a:r>
              <a:rPr lang="en-US" sz="1400" b="1" dirty="0" smtClean="0">
                <a:solidFill>
                  <a:srgbClr val="0000FF"/>
                </a:solidFill>
              </a:rPr>
              <a:t>4.6 x10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-3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          COMPASS </a:t>
            </a:r>
            <a:endParaRPr lang="en-US" sz="1400" baseline="30000" dirty="0" smtClean="0">
              <a:solidFill>
                <a:srgbClr val="0000FF"/>
              </a:solidFill>
            </a:endParaRPr>
          </a:p>
        </p:txBody>
      </p:sp>
      <p:cxnSp>
        <p:nvCxnSpPr>
          <p:cNvPr id="10" name="Gerade Verbindung mit Pfeil 10"/>
          <p:cNvCxnSpPr>
            <a:stCxn id="9" idx="0"/>
          </p:cNvCxnSpPr>
          <p:nvPr/>
        </p:nvCxnSpPr>
        <p:spPr>
          <a:xfrm flipH="1" flipV="1">
            <a:off x="4579282" y="5464265"/>
            <a:ext cx="217950" cy="585947"/>
          </a:xfrm>
          <a:prstGeom prst="straightConnector1">
            <a:avLst/>
          </a:prstGeom>
          <a:ln>
            <a:solidFill>
              <a:srgbClr val="FF29F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1"/>
          <p:cNvSpPr txBox="1"/>
          <p:nvPr/>
        </p:nvSpPr>
        <p:spPr>
          <a:xfrm>
            <a:off x="4249002" y="1218099"/>
            <a:ext cx="2439673" cy="984885"/>
          </a:xfrm>
          <a:prstGeom prst="rect">
            <a:avLst/>
          </a:prstGeom>
          <a:solidFill>
            <a:srgbClr val="FFF7ED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RHIC pp data</a:t>
            </a:r>
          </a:p>
          <a:p>
            <a:pPr algn="ctr"/>
            <a:r>
              <a:rPr lang="en-US" sz="1400" b="1" dirty="0" smtClean="0"/>
              <a:t>constraining </a:t>
            </a:r>
            <a:r>
              <a:rPr lang="en-US" sz="1400" b="1" dirty="0" err="1" smtClean="0"/>
              <a:t>Δg(x</a:t>
            </a:r>
            <a:r>
              <a:rPr lang="en-US" sz="1400" b="1" dirty="0" smtClean="0"/>
              <a:t>)</a:t>
            </a:r>
          </a:p>
          <a:p>
            <a:pPr algn="ctr">
              <a:spcAft>
                <a:spcPts val="600"/>
              </a:spcAft>
            </a:pPr>
            <a:r>
              <a:rPr lang="en-US" sz="1400" dirty="0" smtClean="0"/>
              <a:t>in approx. </a:t>
            </a:r>
            <a:r>
              <a:rPr lang="en-US" sz="1400" b="1" dirty="0" smtClean="0">
                <a:solidFill>
                  <a:srgbClr val="FF0000"/>
                </a:solidFill>
              </a:rPr>
              <a:t>0.05 &lt; </a:t>
            </a:r>
            <a:r>
              <a:rPr lang="en-US" sz="1400" b="1" dirty="0" err="1" smtClean="0">
                <a:solidFill>
                  <a:srgbClr val="FF0000"/>
                </a:solidFill>
              </a:rPr>
              <a:t>x</a:t>
            </a:r>
            <a:r>
              <a:rPr lang="en-US" sz="1400" b="1" dirty="0" smtClean="0">
                <a:solidFill>
                  <a:srgbClr val="FF0000"/>
                </a:solidFill>
              </a:rPr>
              <a:t> &lt;0.2</a:t>
            </a:r>
          </a:p>
          <a:p>
            <a:pPr algn="ctr"/>
            <a:r>
              <a:rPr lang="en-US" sz="1100" dirty="0" smtClean="0"/>
              <a:t>data plotted at </a:t>
            </a:r>
            <a:r>
              <a:rPr lang="en-US" sz="1100" dirty="0" err="1" smtClean="0"/>
              <a:t>x</a:t>
            </a:r>
            <a:r>
              <a:rPr lang="en-US" sz="1100" baseline="-25000" dirty="0" err="1" smtClean="0"/>
              <a:t>T</a:t>
            </a:r>
            <a:r>
              <a:rPr lang="en-US" sz="1100" dirty="0" smtClean="0"/>
              <a:t>=2p</a:t>
            </a:r>
            <a:r>
              <a:rPr lang="en-US" sz="1100" baseline="-25000" dirty="0" smtClean="0"/>
              <a:t>T</a:t>
            </a:r>
            <a:r>
              <a:rPr lang="en-US" sz="1100" dirty="0" smtClean="0"/>
              <a:t>/√S</a:t>
            </a:r>
            <a:endParaRPr lang="en-US" sz="1100" dirty="0"/>
          </a:p>
        </p:txBody>
      </p:sp>
      <p:sp>
        <p:nvSpPr>
          <p:cNvPr id="12" name="Parallelogramm 9"/>
          <p:cNvSpPr/>
          <p:nvPr/>
        </p:nvSpPr>
        <p:spPr>
          <a:xfrm rot="540000">
            <a:off x="5219591" y="1519496"/>
            <a:ext cx="1875992" cy="3998285"/>
          </a:xfrm>
          <a:prstGeom prst="parallelogram">
            <a:avLst>
              <a:gd name="adj" fmla="val 77174"/>
            </a:avLst>
          </a:prstGeom>
          <a:solidFill>
            <a:srgbClr val="FFF7ED">
              <a:alpha val="43000"/>
            </a:srgbClr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155" y="953192"/>
            <a:ext cx="7495223" cy="5265422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64351" y="634852"/>
            <a:ext cx="9412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EIC might be realized in stages</a:t>
            </a:r>
            <a:r>
              <a:rPr lang="en-US" sz="1600" b="1" dirty="0" smtClean="0">
                <a:solidFill>
                  <a:srgbClr val="0000FF"/>
                </a:solidFill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</a:rPr>
              <a:t>5 x 100 – 5 x 250 </a:t>
            </a:r>
            <a:r>
              <a:rPr lang="en-US" sz="1400" b="1" dirty="0" err="1" smtClean="0">
                <a:solidFill>
                  <a:srgbClr val="0000FF"/>
                </a:solidFill>
              </a:rPr>
              <a:t>GeV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/>
              <a:t>[</a:t>
            </a:r>
            <a:r>
              <a:rPr lang="en-US" sz="1200" dirty="0" err="1" smtClean="0"/>
              <a:t>eRHIC</a:t>
            </a:r>
            <a:r>
              <a:rPr lang="en-US" sz="1200" dirty="0" smtClean="0"/>
              <a:t> </a:t>
            </a:r>
            <a:r>
              <a:rPr lang="en-US" sz="1200" dirty="0" err="1" smtClean="0"/>
              <a:t>stage</a:t>
            </a:r>
            <a:r>
              <a:rPr lang="en-US" sz="1200" dirty="0" err="1"/>
              <a:t>I</a:t>
            </a:r>
            <a:r>
              <a:rPr lang="en-US" sz="1200" dirty="0" smtClean="0"/>
              <a:t>] </a:t>
            </a:r>
            <a:r>
              <a:rPr lang="en-US" sz="1400" dirty="0" smtClean="0"/>
              <a:t>to </a:t>
            </a:r>
            <a:r>
              <a:rPr lang="en-US" sz="1400" b="1" dirty="0" smtClean="0">
                <a:solidFill>
                  <a:srgbClr val="0000FF"/>
                </a:solidFill>
              </a:rPr>
              <a:t>20(30) x 250 </a:t>
            </a:r>
            <a:r>
              <a:rPr lang="en-US" sz="1400" b="1" dirty="0" err="1" smtClean="0">
                <a:solidFill>
                  <a:srgbClr val="0000FF"/>
                </a:solidFill>
              </a:rPr>
              <a:t>GeV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/>
              <a:t>[</a:t>
            </a:r>
            <a:r>
              <a:rPr lang="en-US" sz="1200" dirty="0" err="1" smtClean="0"/>
              <a:t>eRHIC</a:t>
            </a:r>
            <a:r>
              <a:rPr lang="en-US" sz="1200" dirty="0" smtClean="0"/>
              <a:t>]</a:t>
            </a:r>
            <a:endParaRPr lang="en-US" sz="1400" dirty="0"/>
          </a:p>
        </p:txBody>
      </p:sp>
      <p:sp>
        <p:nvSpPr>
          <p:cNvPr id="16" name="Pfeil nach links 15"/>
          <p:cNvSpPr/>
          <p:nvPr/>
        </p:nvSpPr>
        <p:spPr>
          <a:xfrm>
            <a:off x="2563467" y="5429311"/>
            <a:ext cx="2866421" cy="151462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2643952" y="5987875"/>
            <a:ext cx="2499548" cy="707886"/>
          </a:xfrm>
          <a:prstGeom prst="rect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EIC extends </a:t>
            </a:r>
            <a:r>
              <a:rPr lang="en-US" sz="1400" b="1" dirty="0" err="1" smtClean="0"/>
              <a:t>x</a:t>
            </a:r>
            <a:r>
              <a:rPr lang="en-US" sz="1400" b="1" dirty="0" smtClean="0"/>
              <a:t> coverage</a:t>
            </a:r>
          </a:p>
          <a:p>
            <a:pPr algn="ctr"/>
            <a:r>
              <a:rPr lang="en-US" sz="1400" b="1" dirty="0" smtClean="0"/>
              <a:t>by up to 2 decades </a:t>
            </a:r>
          </a:p>
          <a:p>
            <a:pPr algn="ctr"/>
            <a:r>
              <a:rPr lang="en-US" sz="1200" dirty="0" smtClean="0"/>
              <a:t>(at Q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=1 GeV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)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present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vs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EIC kinematic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coverage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9" name="Pfeil nach links 6"/>
          <p:cNvSpPr/>
          <p:nvPr/>
        </p:nvSpPr>
        <p:spPr>
          <a:xfrm rot="5400000">
            <a:off x="3841838" y="4725345"/>
            <a:ext cx="2341147" cy="183918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7"/>
          <p:cNvSpPr txBox="1"/>
          <p:nvPr/>
        </p:nvSpPr>
        <p:spPr>
          <a:xfrm>
            <a:off x="4974168" y="2539892"/>
            <a:ext cx="1765870" cy="338554"/>
          </a:xfrm>
          <a:prstGeom prst="rect">
            <a:avLst/>
          </a:prstGeom>
          <a:solidFill>
            <a:srgbClr val="0000FF">
              <a:alpha val="25000"/>
            </a:srgbClr>
          </a:solidFill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likewise for Q</a:t>
            </a:r>
            <a:r>
              <a:rPr lang="en-US" sz="1600" b="1" baseline="30000" dirty="0" smtClean="0"/>
              <a:t>2</a:t>
            </a:r>
            <a:r>
              <a:rPr lang="en-US" sz="1400" dirty="0" smtClean="0"/>
              <a:t>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5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9" grpId="0" animBg="1"/>
      <p:bldP spid="9" grpId="1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:|1.8|16.9|0.9|0.9|12.5|2.5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input{coloric}&#10;$$&#10;\blue{ \frac{dg_1}{d\log(Q^2)} \propto \red{-} \Delta g(x,Q^2)}&#10;$$&#10;&#10;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502"/>
  <p:tag name="BOXHEIGHT" val="473"/>
  <p:tag name="BOXFONT" val="10"/>
  <p:tag name="BOXWRAP" val="Falsch"/>
  <p:tag name="WORKAROUNDTRANSPARENCYBUG" val="Falsch"/>
  <p:tag name="ALLOWFONTSUBSTITUTION" val="Falsch"/>
  <p:tag name="BITMAPFORMAT" val="png256"/>
  <p:tag name="ORIGWIDTH" val="235"/>
  <p:tag name="PICTUREFILESIZE" val="28440"/>
</p:tagLst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31473</TotalTime>
  <Words>6472</Words>
  <Application>Microsoft Macintosh PowerPoint</Application>
  <PresentationFormat>On-screen Show (4:3)</PresentationFormat>
  <Paragraphs>1147</Paragraphs>
  <Slides>68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Blank Presentation</vt:lpstr>
      <vt:lpstr>Equation</vt:lpstr>
      <vt:lpstr>Parton femtoscopy with an EIC –   Latest results from simulations</vt:lpstr>
      <vt:lpstr>Most Compelling Physics Questions</vt:lpstr>
      <vt:lpstr>an Electron Ion Collider in the US</vt:lpstr>
      <vt:lpstr>EIC@BNL: eRHIC</vt:lpstr>
      <vt:lpstr>eRHIC high-luminosity IR with b*=5 cm</vt:lpstr>
      <vt:lpstr>Emerging Detector Concept</vt:lpstr>
      <vt:lpstr>helicity structure - open questions</vt:lpstr>
      <vt:lpstr>present vs EIC kinematic coverage</vt:lpstr>
      <vt:lpstr>present vs EIC kinematic coverage</vt:lpstr>
      <vt:lpstr>present vs EIC kinematic coverage</vt:lpstr>
      <vt:lpstr>preparation of DIS and SIDIS mock data</vt:lpstr>
      <vt:lpstr>global fits with EIC data &amp; quantifying their impact </vt:lpstr>
      <vt:lpstr>example: projected DIS data for g1p</vt:lpstr>
      <vt:lpstr>scaling violations at small x</vt:lpstr>
      <vt:lpstr>impact of EIC data on helicity PDFs</vt:lpstr>
      <vt:lpstr>PowerPoint Presentation</vt:lpstr>
      <vt:lpstr>impact of EIC data in terms of χ2 profiles </vt:lpstr>
      <vt:lpstr>PowerPoint Presentation</vt:lpstr>
      <vt:lpstr>impact of EIC data (cont’d) </vt:lpstr>
      <vt:lpstr>progress towards spin sum rule</vt:lpstr>
      <vt:lpstr>Quantum phase-space tomography of the nucleon</vt:lpstr>
      <vt:lpstr>Quark TMDs @ EIC</vt:lpstr>
      <vt:lpstr>The Gluon Sivers Function: γ*N⇑ → h+h+X</vt:lpstr>
      <vt:lpstr>Simulation ASsumptions</vt:lpstr>
      <vt:lpstr>Simulation Result</vt:lpstr>
      <vt:lpstr>Quantum phase-space tomography of the nucleon</vt:lpstr>
      <vt:lpstr>DVCS ASYMMETRIES</vt:lpstr>
      <vt:lpstr>DVCS Phase Space</vt:lpstr>
      <vt:lpstr>MC Simulation</vt:lpstr>
      <vt:lpstr>Data Simulation and Selection </vt:lpstr>
      <vt:lpstr>GPDs: DVCS@eRHIC</vt:lpstr>
      <vt:lpstr>BH Fraction</vt:lpstr>
      <vt:lpstr>DVCS Asymmetries</vt:lpstr>
      <vt:lpstr>What will we learn about 2d+1 structure of the proton</vt:lpstr>
      <vt:lpstr>GPD Hg: J/ψ</vt:lpstr>
      <vt:lpstr>How many gluons have space in A proton?</vt:lpstr>
      <vt:lpstr>Reaching the Saturation Region</vt:lpstr>
      <vt:lpstr>Best Knowledge of QS in eA</vt:lpstr>
      <vt:lpstr>EIC eA Key Measurements</vt:lpstr>
      <vt:lpstr>What Do We Know About xG in Nuclei?</vt:lpstr>
      <vt:lpstr>Measuring FL with the EIC (I)</vt:lpstr>
      <vt:lpstr>Measuring FL with the EIC (II)</vt:lpstr>
      <vt:lpstr>h-h Forward Correlation in p(d)A at RHIC</vt:lpstr>
      <vt:lpstr>π0-π0 Forward Correlation in dA at RHIC</vt:lpstr>
      <vt:lpstr>Dihadron Correlations in eA at EIC</vt:lpstr>
      <vt:lpstr>EIC: eA Dihadron Correlations Studies</vt:lpstr>
      <vt:lpstr>Hard Diffraction in DIS at Small x</vt:lpstr>
      <vt:lpstr>Why is DiFfraction So Important</vt:lpstr>
      <vt:lpstr>Why Is Diffraction So Difficult?</vt:lpstr>
      <vt:lpstr>Large Rapidity Gap Method (LRG)</vt:lpstr>
      <vt:lpstr>Exclusive Vector Meson Production </vt:lpstr>
      <vt:lpstr>Diffraction Sensitive to Saturation</vt:lpstr>
      <vt:lpstr>and Summary</vt:lpstr>
      <vt:lpstr>PowerPoint Presentation</vt:lpstr>
      <vt:lpstr>Kinematics of Breakup Neutrons</vt:lpstr>
      <vt:lpstr>Diffractive Physics: p’ kinematics</vt:lpstr>
      <vt:lpstr> proton distribution in y vs x at s=20 m</vt:lpstr>
      <vt:lpstr>Accepted in“Roman Pot”(example) at s=20m </vt:lpstr>
      <vt:lpstr>Detectors at eRHIC</vt:lpstr>
      <vt:lpstr>PowerPoint Presentation</vt:lpstr>
      <vt:lpstr>More insights to the proton</vt:lpstr>
      <vt:lpstr>GPDs Introduction</vt:lpstr>
      <vt:lpstr>Processes to study Single Spin Asymmetries</vt:lpstr>
      <vt:lpstr>GPD Modeling and evolution</vt:lpstr>
      <vt:lpstr>Glue Governs HI at RHIC &amp; LHC </vt:lpstr>
      <vt:lpstr>eA vs. pA Dihadron Correlations Studies</vt:lpstr>
      <vt:lpstr> Imbalance in di-hadron correlations</vt:lpstr>
      <vt:lpstr>dihadron correlation at EIC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625</cp:revision>
  <cp:lastPrinted>2010-06-10T01:25:59Z</cp:lastPrinted>
  <dcterms:created xsi:type="dcterms:W3CDTF">2011-04-06T15:13:11Z</dcterms:created>
  <dcterms:modified xsi:type="dcterms:W3CDTF">2012-05-16T12:35:48Z</dcterms:modified>
</cp:coreProperties>
</file>